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45" r:id="rId2"/>
    <p:sldId id="344" r:id="rId3"/>
    <p:sldId id="257" r:id="rId4"/>
    <p:sldId id="335" r:id="rId5"/>
    <p:sldId id="292" r:id="rId6"/>
    <p:sldId id="311" r:id="rId7"/>
    <p:sldId id="258" r:id="rId8"/>
    <p:sldId id="315" r:id="rId9"/>
    <p:sldId id="346" r:id="rId10"/>
    <p:sldId id="300" r:id="rId11"/>
    <p:sldId id="317" r:id="rId12"/>
    <p:sldId id="273" r:id="rId13"/>
    <p:sldId id="318" r:id="rId14"/>
    <p:sldId id="336" r:id="rId15"/>
    <p:sldId id="320" r:id="rId16"/>
    <p:sldId id="347" r:id="rId17"/>
    <p:sldId id="266" r:id="rId18"/>
    <p:sldId id="337" r:id="rId19"/>
    <p:sldId id="339" r:id="rId20"/>
    <p:sldId id="338" r:id="rId21"/>
    <p:sldId id="340" r:id="rId22"/>
    <p:sldId id="341" r:id="rId23"/>
    <p:sldId id="342" r:id="rId24"/>
    <p:sldId id="348" r:id="rId25"/>
    <p:sldId id="276" r:id="rId26"/>
    <p:sldId id="343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5" autoAdjust="0"/>
    <p:restoredTop sz="93531" autoAdjust="0"/>
  </p:normalViewPr>
  <p:slideViewPr>
    <p:cSldViewPr snapToGrid="0">
      <p:cViewPr varScale="1">
        <p:scale>
          <a:sx n="106" d="100"/>
          <a:sy n="106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015029-482F-334C-B219-4BDA3572C9DB}" type="doc">
      <dgm:prSet loTypeId="urn:microsoft.com/office/officeart/2005/8/layout/radial4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9A7241E-EE4C-4745-8B8A-C537A801ACD4}">
      <dgm:prSet/>
      <dgm:spPr/>
      <dgm:t>
        <a:bodyPr/>
        <a:lstStyle/>
        <a:p>
          <a:r>
            <a:rPr lang="pt-BR" b="1" dirty="0" err="1"/>
            <a:t>Theme</a:t>
          </a:r>
          <a:r>
            <a:rPr lang="pt-BR" b="1" dirty="0"/>
            <a:t> 1: Circular Mining</a:t>
          </a:r>
          <a:endParaRPr lang="pt-BR" dirty="0"/>
        </a:p>
      </dgm:t>
    </dgm:pt>
    <dgm:pt modelId="{4BEDF386-2325-474E-A75F-C0D49BC7F33B}" type="parTrans" cxnId="{183F0F98-7F7E-024A-9B21-48E532781535}">
      <dgm:prSet/>
      <dgm:spPr/>
      <dgm:t>
        <a:bodyPr/>
        <a:lstStyle/>
        <a:p>
          <a:endParaRPr lang="pt-BR"/>
        </a:p>
      </dgm:t>
    </dgm:pt>
    <dgm:pt modelId="{E2341DEC-C34B-0F4E-8DFC-91E448E76D48}" type="sibTrans" cxnId="{183F0F98-7F7E-024A-9B21-48E532781535}">
      <dgm:prSet/>
      <dgm:spPr/>
      <dgm:t>
        <a:bodyPr/>
        <a:lstStyle/>
        <a:p>
          <a:endParaRPr lang="pt-BR"/>
        </a:p>
      </dgm:t>
    </dgm:pt>
    <dgm:pt modelId="{18CC007E-2845-4248-B7C2-A6CDC5E876D0}">
      <dgm:prSet custT="1"/>
      <dgm:spPr/>
      <dgm:t>
        <a:bodyPr/>
        <a:lstStyle/>
        <a:p>
          <a:r>
            <a:rPr lang="en-US" sz="1600" dirty="0"/>
            <a:t>AI Plan for the Common Good</a:t>
          </a:r>
          <a:endParaRPr lang="pt-BR" sz="1600" dirty="0"/>
        </a:p>
      </dgm:t>
    </dgm:pt>
    <dgm:pt modelId="{552525D2-5DC2-EC42-BBEB-9815F49A8A48}" type="parTrans" cxnId="{66C50ABF-9300-4A42-A6B3-BB29C5C8C276}">
      <dgm:prSet/>
      <dgm:spPr/>
      <dgm:t>
        <a:bodyPr/>
        <a:lstStyle/>
        <a:p>
          <a:endParaRPr lang="pt-BR"/>
        </a:p>
      </dgm:t>
    </dgm:pt>
    <dgm:pt modelId="{0CF91B2B-C902-594F-9B75-035173DE0B47}" type="sibTrans" cxnId="{66C50ABF-9300-4A42-A6B3-BB29C5C8C276}">
      <dgm:prSet/>
      <dgm:spPr/>
      <dgm:t>
        <a:bodyPr/>
        <a:lstStyle/>
        <a:p>
          <a:endParaRPr lang="pt-BR"/>
        </a:p>
      </dgm:t>
    </dgm:pt>
    <dgm:pt modelId="{C072192D-F4E8-D645-B71B-7F74C62E4D58}">
      <dgm:prSet custT="1"/>
      <dgm:spPr/>
      <dgm:t>
        <a:bodyPr/>
        <a:lstStyle/>
        <a:p>
          <a:r>
            <a:rPr lang="en-US" sz="1200" dirty="0"/>
            <a:t>Science, Technology and Innovation Plan for Advanced Materials</a:t>
          </a:r>
          <a:endParaRPr lang="pt-BR" sz="1200" dirty="0"/>
        </a:p>
      </dgm:t>
    </dgm:pt>
    <dgm:pt modelId="{C6362F70-25C8-2646-B3BE-4F3C4C2DA0D0}" type="parTrans" cxnId="{F40703A1-C726-9345-95B5-676233E81D92}">
      <dgm:prSet/>
      <dgm:spPr/>
      <dgm:t>
        <a:bodyPr/>
        <a:lstStyle/>
        <a:p>
          <a:endParaRPr lang="pt-BR"/>
        </a:p>
      </dgm:t>
    </dgm:pt>
    <dgm:pt modelId="{DB52DCAD-CFD5-324E-A804-DAF15990747E}" type="sibTrans" cxnId="{F40703A1-C726-9345-95B5-676233E81D92}">
      <dgm:prSet/>
      <dgm:spPr/>
      <dgm:t>
        <a:bodyPr/>
        <a:lstStyle/>
        <a:p>
          <a:endParaRPr lang="pt-BR"/>
        </a:p>
      </dgm:t>
    </dgm:pt>
    <dgm:pt modelId="{A21B76CE-B50D-C742-943A-B5BF05B18B53}">
      <dgm:prSet custT="1"/>
      <dgm:spPr/>
      <dgm:t>
        <a:bodyPr/>
        <a:lstStyle/>
        <a:p>
          <a:r>
            <a:rPr lang="pt-BR" sz="1600" dirty="0" err="1"/>
            <a:t>National</a:t>
          </a:r>
          <a:r>
            <a:rPr lang="pt-BR" sz="1600" dirty="0"/>
            <a:t> Circular </a:t>
          </a:r>
          <a:r>
            <a:rPr lang="pt-BR" sz="1600" dirty="0" err="1"/>
            <a:t>Economy</a:t>
          </a:r>
          <a:r>
            <a:rPr lang="pt-BR" sz="1600" dirty="0"/>
            <a:t> </a:t>
          </a:r>
          <a:r>
            <a:rPr lang="pt-BR" sz="1600" dirty="0" err="1"/>
            <a:t>Plan</a:t>
          </a:r>
          <a:endParaRPr lang="pt-BR" sz="1600" dirty="0"/>
        </a:p>
      </dgm:t>
    </dgm:pt>
    <dgm:pt modelId="{17B15295-7BF3-2A4B-BE3C-FE8D2A69F50B}" type="parTrans" cxnId="{3CC29054-6DD2-104A-A4F2-F7FD7FA611A5}">
      <dgm:prSet/>
      <dgm:spPr/>
      <dgm:t>
        <a:bodyPr/>
        <a:lstStyle/>
        <a:p>
          <a:endParaRPr lang="pt-BR"/>
        </a:p>
      </dgm:t>
    </dgm:pt>
    <dgm:pt modelId="{9908D356-488E-9841-976A-85E43C434A78}" type="sibTrans" cxnId="{3CC29054-6DD2-104A-A4F2-F7FD7FA611A5}">
      <dgm:prSet/>
      <dgm:spPr/>
      <dgm:t>
        <a:bodyPr/>
        <a:lstStyle/>
        <a:p>
          <a:endParaRPr lang="pt-BR"/>
        </a:p>
      </dgm:t>
    </dgm:pt>
    <dgm:pt modelId="{459EBFFF-E78D-8440-AA78-1E25AD683FBD}">
      <dgm:prSet custT="1"/>
      <dgm:spPr/>
      <dgm:t>
        <a:bodyPr/>
        <a:lstStyle/>
        <a:p>
          <a:r>
            <a:rPr lang="en-US" sz="1400" dirty="0"/>
            <a:t>National Policy for Sustainable Territorial Development</a:t>
          </a:r>
          <a:endParaRPr lang="pt-BR" sz="1400" dirty="0"/>
        </a:p>
      </dgm:t>
    </dgm:pt>
    <dgm:pt modelId="{38268DEC-A500-6946-939C-AFDEFC041EB9}" type="parTrans" cxnId="{358E1607-7146-5D4D-B1BF-CF11E096DD9D}">
      <dgm:prSet/>
      <dgm:spPr/>
      <dgm:t>
        <a:bodyPr/>
        <a:lstStyle/>
        <a:p>
          <a:endParaRPr lang="pt-BR"/>
        </a:p>
      </dgm:t>
    </dgm:pt>
    <dgm:pt modelId="{E85F3B86-576C-4C43-BFCD-055A620DBC61}" type="sibTrans" cxnId="{358E1607-7146-5D4D-B1BF-CF11E096DD9D}">
      <dgm:prSet/>
      <dgm:spPr/>
      <dgm:t>
        <a:bodyPr/>
        <a:lstStyle/>
        <a:p>
          <a:endParaRPr lang="pt-BR"/>
        </a:p>
      </dgm:t>
    </dgm:pt>
    <dgm:pt modelId="{E0EE13B4-1722-E04C-8CC4-F3DC0D215FD7}">
      <dgm:prSet/>
      <dgm:spPr/>
      <dgm:t>
        <a:bodyPr/>
        <a:lstStyle/>
        <a:p>
          <a:r>
            <a:rPr lang="pt-BR" dirty="0" err="1"/>
            <a:t>National</a:t>
          </a:r>
          <a:r>
            <a:rPr lang="pt-BR" dirty="0"/>
            <a:t> Mining </a:t>
          </a:r>
          <a:r>
            <a:rPr lang="pt-BR" dirty="0" err="1"/>
            <a:t>Plan</a:t>
          </a:r>
          <a:endParaRPr lang="pt-BR" dirty="0"/>
        </a:p>
      </dgm:t>
    </dgm:pt>
    <dgm:pt modelId="{31332797-D38D-1343-8064-302D11313637}" type="parTrans" cxnId="{E67B4A38-804E-AC44-9BEC-542EBF67A2E8}">
      <dgm:prSet/>
      <dgm:spPr/>
      <dgm:t>
        <a:bodyPr/>
        <a:lstStyle/>
        <a:p>
          <a:endParaRPr lang="pt-BR"/>
        </a:p>
      </dgm:t>
    </dgm:pt>
    <dgm:pt modelId="{F5ED2709-96CE-8244-9C66-05DBAC49498A}" type="sibTrans" cxnId="{E67B4A38-804E-AC44-9BEC-542EBF67A2E8}">
      <dgm:prSet/>
      <dgm:spPr/>
      <dgm:t>
        <a:bodyPr/>
        <a:lstStyle/>
        <a:p>
          <a:endParaRPr lang="pt-BR"/>
        </a:p>
      </dgm:t>
    </dgm:pt>
    <dgm:pt modelId="{AC841DD8-6BD4-D14C-AA29-39666480F932}">
      <dgm:prSet/>
      <dgm:spPr/>
      <dgm:t>
        <a:bodyPr/>
        <a:lstStyle/>
        <a:p>
          <a:r>
            <a:rPr lang="pt-BR" dirty="0" err="1"/>
            <a:t>SDGs</a:t>
          </a:r>
          <a:r>
            <a:rPr lang="pt-BR" dirty="0"/>
            <a:t> 06, 08, 12 e 15.</a:t>
          </a:r>
        </a:p>
      </dgm:t>
    </dgm:pt>
    <dgm:pt modelId="{24CEE4BD-F051-0944-911D-9A069B2BFC19}" type="parTrans" cxnId="{D704A484-1C45-114F-9BD8-A534E95CA08E}">
      <dgm:prSet/>
      <dgm:spPr/>
      <dgm:t>
        <a:bodyPr/>
        <a:lstStyle/>
        <a:p>
          <a:endParaRPr lang="pt-BR"/>
        </a:p>
      </dgm:t>
    </dgm:pt>
    <dgm:pt modelId="{0BEB0C35-0F7C-C844-8A54-A00487A4ED26}" type="sibTrans" cxnId="{D704A484-1C45-114F-9BD8-A534E95CA08E}">
      <dgm:prSet/>
      <dgm:spPr/>
      <dgm:t>
        <a:bodyPr/>
        <a:lstStyle/>
        <a:p>
          <a:endParaRPr lang="pt-BR"/>
        </a:p>
      </dgm:t>
    </dgm:pt>
    <dgm:pt modelId="{9657AC7F-C96D-EE47-90E9-630BBBFB56C6}">
      <dgm:prSet/>
      <dgm:spPr/>
      <dgm:t>
        <a:bodyPr/>
        <a:lstStyle/>
        <a:p>
          <a:r>
            <a:rPr lang="pt-BR" dirty="0" err="1"/>
            <a:t>Brazilian</a:t>
          </a:r>
          <a:r>
            <a:rPr lang="pt-BR" dirty="0"/>
            <a:t> Mineral </a:t>
          </a:r>
          <a:r>
            <a:rPr lang="pt-BR" dirty="0" err="1"/>
            <a:t>Policy</a:t>
          </a:r>
          <a:endParaRPr lang="pt-BR" dirty="0"/>
        </a:p>
      </dgm:t>
    </dgm:pt>
    <dgm:pt modelId="{8EA94653-5BE7-4349-9451-5B528D328D4F}" type="parTrans" cxnId="{2870A706-7134-EA45-A0C2-8684C4639FBA}">
      <dgm:prSet/>
      <dgm:spPr/>
      <dgm:t>
        <a:bodyPr/>
        <a:lstStyle/>
        <a:p>
          <a:endParaRPr lang="pt-BR"/>
        </a:p>
      </dgm:t>
    </dgm:pt>
    <dgm:pt modelId="{48159E63-F722-0345-8EB8-73E939EE5512}" type="sibTrans" cxnId="{2870A706-7134-EA45-A0C2-8684C4639FBA}">
      <dgm:prSet/>
      <dgm:spPr/>
      <dgm:t>
        <a:bodyPr/>
        <a:lstStyle/>
        <a:p>
          <a:endParaRPr lang="pt-BR"/>
        </a:p>
      </dgm:t>
    </dgm:pt>
    <dgm:pt modelId="{C540A536-C4F5-6642-9495-536386DE08ED}" type="pres">
      <dgm:prSet presAssocID="{3F015029-482F-334C-B219-4BDA3572C9D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321D13C-F132-3C48-BA33-376788D2C9B8}" type="pres">
      <dgm:prSet presAssocID="{19A7241E-EE4C-4745-8B8A-C537A801ACD4}" presName="centerShape" presStyleLbl="node0" presStyleIdx="0" presStyleCnt="1"/>
      <dgm:spPr/>
    </dgm:pt>
    <dgm:pt modelId="{EE92A4BF-38CB-0746-9D63-F13B9F8C38C1}" type="pres">
      <dgm:prSet presAssocID="{552525D2-5DC2-EC42-BBEB-9815F49A8A48}" presName="parTrans" presStyleLbl="bgSibTrans2D1" presStyleIdx="0" presStyleCnt="7"/>
      <dgm:spPr/>
    </dgm:pt>
    <dgm:pt modelId="{CFE70165-35BA-E946-8C74-B9F4DBE4C672}" type="pres">
      <dgm:prSet presAssocID="{18CC007E-2845-4248-B7C2-A6CDC5E876D0}" presName="node" presStyleLbl="node1" presStyleIdx="0" presStyleCnt="7">
        <dgm:presLayoutVars>
          <dgm:bulletEnabled val="1"/>
        </dgm:presLayoutVars>
      </dgm:prSet>
      <dgm:spPr/>
    </dgm:pt>
    <dgm:pt modelId="{44024B00-77DB-7544-8AD1-379DDF55BE2F}" type="pres">
      <dgm:prSet presAssocID="{C6362F70-25C8-2646-B3BE-4F3C4C2DA0D0}" presName="parTrans" presStyleLbl="bgSibTrans2D1" presStyleIdx="1" presStyleCnt="7"/>
      <dgm:spPr/>
    </dgm:pt>
    <dgm:pt modelId="{27BC044C-6DFA-4D45-8E1D-1B346B45C07E}" type="pres">
      <dgm:prSet presAssocID="{C072192D-F4E8-D645-B71B-7F74C62E4D58}" presName="node" presStyleLbl="node1" presStyleIdx="1" presStyleCnt="7">
        <dgm:presLayoutVars>
          <dgm:bulletEnabled val="1"/>
        </dgm:presLayoutVars>
      </dgm:prSet>
      <dgm:spPr/>
    </dgm:pt>
    <dgm:pt modelId="{9977AE77-17E7-AA42-A6C2-92FF2AC4BE88}" type="pres">
      <dgm:prSet presAssocID="{17B15295-7BF3-2A4B-BE3C-FE8D2A69F50B}" presName="parTrans" presStyleLbl="bgSibTrans2D1" presStyleIdx="2" presStyleCnt="7"/>
      <dgm:spPr/>
    </dgm:pt>
    <dgm:pt modelId="{A21ADCDC-3BF8-BB47-A591-0831723A37E9}" type="pres">
      <dgm:prSet presAssocID="{A21B76CE-B50D-C742-943A-B5BF05B18B53}" presName="node" presStyleLbl="node1" presStyleIdx="2" presStyleCnt="7">
        <dgm:presLayoutVars>
          <dgm:bulletEnabled val="1"/>
        </dgm:presLayoutVars>
      </dgm:prSet>
      <dgm:spPr/>
    </dgm:pt>
    <dgm:pt modelId="{AE5F0823-79A0-714E-A56C-578F19C85E03}" type="pres">
      <dgm:prSet presAssocID="{38268DEC-A500-6946-939C-AFDEFC041EB9}" presName="parTrans" presStyleLbl="bgSibTrans2D1" presStyleIdx="3" presStyleCnt="7"/>
      <dgm:spPr/>
    </dgm:pt>
    <dgm:pt modelId="{6DE1B23C-9F6D-E146-932B-2A3C06C4101B}" type="pres">
      <dgm:prSet presAssocID="{459EBFFF-E78D-8440-AA78-1E25AD683FBD}" presName="node" presStyleLbl="node1" presStyleIdx="3" presStyleCnt="7">
        <dgm:presLayoutVars>
          <dgm:bulletEnabled val="1"/>
        </dgm:presLayoutVars>
      </dgm:prSet>
      <dgm:spPr/>
    </dgm:pt>
    <dgm:pt modelId="{504D28DE-1B7F-0242-9E81-DC968305D7BC}" type="pres">
      <dgm:prSet presAssocID="{31332797-D38D-1343-8064-302D11313637}" presName="parTrans" presStyleLbl="bgSibTrans2D1" presStyleIdx="4" presStyleCnt="7"/>
      <dgm:spPr/>
    </dgm:pt>
    <dgm:pt modelId="{8C18E9D0-7E8F-D64A-95D4-35D93AD44E72}" type="pres">
      <dgm:prSet presAssocID="{E0EE13B4-1722-E04C-8CC4-F3DC0D215FD7}" presName="node" presStyleLbl="node1" presStyleIdx="4" presStyleCnt="7">
        <dgm:presLayoutVars>
          <dgm:bulletEnabled val="1"/>
        </dgm:presLayoutVars>
      </dgm:prSet>
      <dgm:spPr/>
    </dgm:pt>
    <dgm:pt modelId="{8D76A244-85BC-2C42-8386-C3125DFA71A1}" type="pres">
      <dgm:prSet presAssocID="{8EA94653-5BE7-4349-9451-5B528D328D4F}" presName="parTrans" presStyleLbl="bgSibTrans2D1" presStyleIdx="5" presStyleCnt="7"/>
      <dgm:spPr/>
    </dgm:pt>
    <dgm:pt modelId="{6BE2D608-C93F-BA49-AED0-9E566F1CF529}" type="pres">
      <dgm:prSet presAssocID="{9657AC7F-C96D-EE47-90E9-630BBBFB56C6}" presName="node" presStyleLbl="node1" presStyleIdx="5" presStyleCnt="7">
        <dgm:presLayoutVars>
          <dgm:bulletEnabled val="1"/>
        </dgm:presLayoutVars>
      </dgm:prSet>
      <dgm:spPr/>
    </dgm:pt>
    <dgm:pt modelId="{78F32B55-F87B-514A-9020-CE887E5912CA}" type="pres">
      <dgm:prSet presAssocID="{24CEE4BD-F051-0944-911D-9A069B2BFC19}" presName="parTrans" presStyleLbl="bgSibTrans2D1" presStyleIdx="6" presStyleCnt="7"/>
      <dgm:spPr/>
    </dgm:pt>
    <dgm:pt modelId="{8F0B3973-FFA8-224B-BBA2-B6E8C3351F95}" type="pres">
      <dgm:prSet presAssocID="{AC841DD8-6BD4-D14C-AA29-39666480F932}" presName="node" presStyleLbl="node1" presStyleIdx="6" presStyleCnt="7">
        <dgm:presLayoutVars>
          <dgm:bulletEnabled val="1"/>
        </dgm:presLayoutVars>
      </dgm:prSet>
      <dgm:spPr/>
    </dgm:pt>
  </dgm:ptLst>
  <dgm:cxnLst>
    <dgm:cxn modelId="{C3B00603-1D2B-6C47-A319-3ED6C14022E5}" type="presOf" srcId="{AC841DD8-6BD4-D14C-AA29-39666480F932}" destId="{8F0B3973-FFA8-224B-BBA2-B6E8C3351F95}" srcOrd="0" destOrd="0" presId="urn:microsoft.com/office/officeart/2005/8/layout/radial4"/>
    <dgm:cxn modelId="{2870A706-7134-EA45-A0C2-8684C4639FBA}" srcId="{19A7241E-EE4C-4745-8B8A-C537A801ACD4}" destId="{9657AC7F-C96D-EE47-90E9-630BBBFB56C6}" srcOrd="5" destOrd="0" parTransId="{8EA94653-5BE7-4349-9451-5B528D328D4F}" sibTransId="{48159E63-F722-0345-8EB8-73E939EE5512}"/>
    <dgm:cxn modelId="{358E1607-7146-5D4D-B1BF-CF11E096DD9D}" srcId="{19A7241E-EE4C-4745-8B8A-C537A801ACD4}" destId="{459EBFFF-E78D-8440-AA78-1E25AD683FBD}" srcOrd="3" destOrd="0" parTransId="{38268DEC-A500-6946-939C-AFDEFC041EB9}" sibTransId="{E85F3B86-576C-4C43-BFCD-055A620DBC61}"/>
    <dgm:cxn modelId="{8376862C-E2FA-6C4B-8EC7-91100AC6C3AF}" type="presOf" srcId="{8EA94653-5BE7-4349-9451-5B528D328D4F}" destId="{8D76A244-85BC-2C42-8386-C3125DFA71A1}" srcOrd="0" destOrd="0" presId="urn:microsoft.com/office/officeart/2005/8/layout/radial4"/>
    <dgm:cxn modelId="{FE23792E-590C-C94C-A491-AEEC273A31E6}" type="presOf" srcId="{A21B76CE-B50D-C742-943A-B5BF05B18B53}" destId="{A21ADCDC-3BF8-BB47-A591-0831723A37E9}" srcOrd="0" destOrd="0" presId="urn:microsoft.com/office/officeart/2005/8/layout/radial4"/>
    <dgm:cxn modelId="{E67B4A38-804E-AC44-9BEC-542EBF67A2E8}" srcId="{19A7241E-EE4C-4745-8B8A-C537A801ACD4}" destId="{E0EE13B4-1722-E04C-8CC4-F3DC0D215FD7}" srcOrd="4" destOrd="0" parTransId="{31332797-D38D-1343-8064-302D11313637}" sibTransId="{F5ED2709-96CE-8244-9C66-05DBAC49498A}"/>
    <dgm:cxn modelId="{86BFD647-F153-F148-A729-4EEC3072BC6E}" type="presOf" srcId="{38268DEC-A500-6946-939C-AFDEFC041EB9}" destId="{AE5F0823-79A0-714E-A56C-578F19C85E03}" srcOrd="0" destOrd="0" presId="urn:microsoft.com/office/officeart/2005/8/layout/radial4"/>
    <dgm:cxn modelId="{3CC29054-6DD2-104A-A4F2-F7FD7FA611A5}" srcId="{19A7241E-EE4C-4745-8B8A-C537A801ACD4}" destId="{A21B76CE-B50D-C742-943A-B5BF05B18B53}" srcOrd="2" destOrd="0" parTransId="{17B15295-7BF3-2A4B-BE3C-FE8D2A69F50B}" sibTransId="{9908D356-488E-9841-976A-85E43C434A78}"/>
    <dgm:cxn modelId="{0C304F60-AEE5-234E-BEA0-7842986D9351}" type="presOf" srcId="{459EBFFF-E78D-8440-AA78-1E25AD683FBD}" destId="{6DE1B23C-9F6D-E146-932B-2A3C06C4101B}" srcOrd="0" destOrd="0" presId="urn:microsoft.com/office/officeart/2005/8/layout/radial4"/>
    <dgm:cxn modelId="{235E2862-6FEB-4F47-9F0B-7B33EF6BF4C1}" type="presOf" srcId="{31332797-D38D-1343-8064-302D11313637}" destId="{504D28DE-1B7F-0242-9E81-DC968305D7BC}" srcOrd="0" destOrd="0" presId="urn:microsoft.com/office/officeart/2005/8/layout/radial4"/>
    <dgm:cxn modelId="{48C18774-6527-D642-AF75-FD9D975DEA29}" type="presOf" srcId="{24CEE4BD-F051-0944-911D-9A069B2BFC19}" destId="{78F32B55-F87B-514A-9020-CE887E5912CA}" srcOrd="0" destOrd="0" presId="urn:microsoft.com/office/officeart/2005/8/layout/radial4"/>
    <dgm:cxn modelId="{30A9DE77-2AA6-9D4B-BB05-09330594B8F7}" type="presOf" srcId="{19A7241E-EE4C-4745-8B8A-C537A801ACD4}" destId="{6321D13C-F132-3C48-BA33-376788D2C9B8}" srcOrd="0" destOrd="0" presId="urn:microsoft.com/office/officeart/2005/8/layout/radial4"/>
    <dgm:cxn modelId="{D704A484-1C45-114F-9BD8-A534E95CA08E}" srcId="{19A7241E-EE4C-4745-8B8A-C537A801ACD4}" destId="{AC841DD8-6BD4-D14C-AA29-39666480F932}" srcOrd="6" destOrd="0" parTransId="{24CEE4BD-F051-0944-911D-9A069B2BFC19}" sibTransId="{0BEB0C35-0F7C-C844-8A54-A00487A4ED26}"/>
    <dgm:cxn modelId="{E21A7B96-5A6B-D54E-974E-DDB98D744EBD}" type="presOf" srcId="{17B15295-7BF3-2A4B-BE3C-FE8D2A69F50B}" destId="{9977AE77-17E7-AA42-A6C2-92FF2AC4BE88}" srcOrd="0" destOrd="0" presId="urn:microsoft.com/office/officeart/2005/8/layout/radial4"/>
    <dgm:cxn modelId="{183F0F98-7F7E-024A-9B21-48E532781535}" srcId="{3F015029-482F-334C-B219-4BDA3572C9DB}" destId="{19A7241E-EE4C-4745-8B8A-C537A801ACD4}" srcOrd="0" destOrd="0" parTransId="{4BEDF386-2325-474E-A75F-C0D49BC7F33B}" sibTransId="{E2341DEC-C34B-0F4E-8DFC-91E448E76D48}"/>
    <dgm:cxn modelId="{F40703A1-C726-9345-95B5-676233E81D92}" srcId="{19A7241E-EE4C-4745-8B8A-C537A801ACD4}" destId="{C072192D-F4E8-D645-B71B-7F74C62E4D58}" srcOrd="1" destOrd="0" parTransId="{C6362F70-25C8-2646-B3BE-4F3C4C2DA0D0}" sibTransId="{DB52DCAD-CFD5-324E-A804-DAF15990747E}"/>
    <dgm:cxn modelId="{EB0357A3-767D-3C4A-B232-1FF772C01FAE}" type="presOf" srcId="{3F015029-482F-334C-B219-4BDA3572C9DB}" destId="{C540A536-C4F5-6642-9495-536386DE08ED}" srcOrd="0" destOrd="0" presId="urn:microsoft.com/office/officeart/2005/8/layout/radial4"/>
    <dgm:cxn modelId="{5EFC41A5-7374-3643-A05C-39B03551974E}" type="presOf" srcId="{E0EE13B4-1722-E04C-8CC4-F3DC0D215FD7}" destId="{8C18E9D0-7E8F-D64A-95D4-35D93AD44E72}" srcOrd="0" destOrd="0" presId="urn:microsoft.com/office/officeart/2005/8/layout/radial4"/>
    <dgm:cxn modelId="{705AF1BD-2F84-7D4D-9767-88E4E1409214}" type="presOf" srcId="{552525D2-5DC2-EC42-BBEB-9815F49A8A48}" destId="{EE92A4BF-38CB-0746-9D63-F13B9F8C38C1}" srcOrd="0" destOrd="0" presId="urn:microsoft.com/office/officeart/2005/8/layout/radial4"/>
    <dgm:cxn modelId="{66C50ABF-9300-4A42-A6B3-BB29C5C8C276}" srcId="{19A7241E-EE4C-4745-8B8A-C537A801ACD4}" destId="{18CC007E-2845-4248-B7C2-A6CDC5E876D0}" srcOrd="0" destOrd="0" parTransId="{552525D2-5DC2-EC42-BBEB-9815F49A8A48}" sibTransId="{0CF91B2B-C902-594F-9B75-035173DE0B47}"/>
    <dgm:cxn modelId="{F3A7E6C2-7D6F-6E4A-A8BF-F028F21F93BA}" type="presOf" srcId="{C6362F70-25C8-2646-B3BE-4F3C4C2DA0D0}" destId="{44024B00-77DB-7544-8AD1-379DDF55BE2F}" srcOrd="0" destOrd="0" presId="urn:microsoft.com/office/officeart/2005/8/layout/radial4"/>
    <dgm:cxn modelId="{E4D525D3-C7FB-7444-A25C-BDADA34FE382}" type="presOf" srcId="{C072192D-F4E8-D645-B71B-7F74C62E4D58}" destId="{27BC044C-6DFA-4D45-8E1D-1B346B45C07E}" srcOrd="0" destOrd="0" presId="urn:microsoft.com/office/officeart/2005/8/layout/radial4"/>
    <dgm:cxn modelId="{6BA57BD5-BF6E-DD40-B182-9D6E09C88468}" type="presOf" srcId="{18CC007E-2845-4248-B7C2-A6CDC5E876D0}" destId="{CFE70165-35BA-E946-8C74-B9F4DBE4C672}" srcOrd="0" destOrd="0" presId="urn:microsoft.com/office/officeart/2005/8/layout/radial4"/>
    <dgm:cxn modelId="{AEBBF3F7-32DD-4D4B-A08A-DAD5E4BD5F6A}" type="presOf" srcId="{9657AC7F-C96D-EE47-90E9-630BBBFB56C6}" destId="{6BE2D608-C93F-BA49-AED0-9E566F1CF529}" srcOrd="0" destOrd="0" presId="urn:microsoft.com/office/officeart/2005/8/layout/radial4"/>
    <dgm:cxn modelId="{C89F5974-EE02-A042-844F-FD294B8A682A}" type="presParOf" srcId="{C540A536-C4F5-6642-9495-536386DE08ED}" destId="{6321D13C-F132-3C48-BA33-376788D2C9B8}" srcOrd="0" destOrd="0" presId="urn:microsoft.com/office/officeart/2005/8/layout/radial4"/>
    <dgm:cxn modelId="{56459502-D165-AC4F-9D5C-6F8D0941D499}" type="presParOf" srcId="{C540A536-C4F5-6642-9495-536386DE08ED}" destId="{EE92A4BF-38CB-0746-9D63-F13B9F8C38C1}" srcOrd="1" destOrd="0" presId="urn:microsoft.com/office/officeart/2005/8/layout/radial4"/>
    <dgm:cxn modelId="{492A8245-8B5F-1647-9D36-D4DE4EECCEC2}" type="presParOf" srcId="{C540A536-C4F5-6642-9495-536386DE08ED}" destId="{CFE70165-35BA-E946-8C74-B9F4DBE4C672}" srcOrd="2" destOrd="0" presId="urn:microsoft.com/office/officeart/2005/8/layout/radial4"/>
    <dgm:cxn modelId="{BC5A1C70-338B-484B-AAF3-6DFB19A0644D}" type="presParOf" srcId="{C540A536-C4F5-6642-9495-536386DE08ED}" destId="{44024B00-77DB-7544-8AD1-379DDF55BE2F}" srcOrd="3" destOrd="0" presId="urn:microsoft.com/office/officeart/2005/8/layout/radial4"/>
    <dgm:cxn modelId="{3FB87660-A6CE-1446-8BB2-69C5123083EB}" type="presParOf" srcId="{C540A536-C4F5-6642-9495-536386DE08ED}" destId="{27BC044C-6DFA-4D45-8E1D-1B346B45C07E}" srcOrd="4" destOrd="0" presId="urn:microsoft.com/office/officeart/2005/8/layout/radial4"/>
    <dgm:cxn modelId="{99CBDF24-0627-424F-BDDD-951F63004418}" type="presParOf" srcId="{C540A536-C4F5-6642-9495-536386DE08ED}" destId="{9977AE77-17E7-AA42-A6C2-92FF2AC4BE88}" srcOrd="5" destOrd="0" presId="urn:microsoft.com/office/officeart/2005/8/layout/radial4"/>
    <dgm:cxn modelId="{15C25450-03BD-0D45-921E-403DA7E7F871}" type="presParOf" srcId="{C540A536-C4F5-6642-9495-536386DE08ED}" destId="{A21ADCDC-3BF8-BB47-A591-0831723A37E9}" srcOrd="6" destOrd="0" presId="urn:microsoft.com/office/officeart/2005/8/layout/radial4"/>
    <dgm:cxn modelId="{AAF67D1B-386F-8A49-B6F8-C5521CCCA251}" type="presParOf" srcId="{C540A536-C4F5-6642-9495-536386DE08ED}" destId="{AE5F0823-79A0-714E-A56C-578F19C85E03}" srcOrd="7" destOrd="0" presId="urn:microsoft.com/office/officeart/2005/8/layout/radial4"/>
    <dgm:cxn modelId="{800852B9-EAAC-B949-BC4F-3A9EE44E4879}" type="presParOf" srcId="{C540A536-C4F5-6642-9495-536386DE08ED}" destId="{6DE1B23C-9F6D-E146-932B-2A3C06C4101B}" srcOrd="8" destOrd="0" presId="urn:microsoft.com/office/officeart/2005/8/layout/radial4"/>
    <dgm:cxn modelId="{8862BD6B-17CD-664D-9C6B-7F14DF9304B4}" type="presParOf" srcId="{C540A536-C4F5-6642-9495-536386DE08ED}" destId="{504D28DE-1B7F-0242-9E81-DC968305D7BC}" srcOrd="9" destOrd="0" presId="urn:microsoft.com/office/officeart/2005/8/layout/radial4"/>
    <dgm:cxn modelId="{C848404D-543A-8549-80BF-B6955A3CC93A}" type="presParOf" srcId="{C540A536-C4F5-6642-9495-536386DE08ED}" destId="{8C18E9D0-7E8F-D64A-95D4-35D93AD44E72}" srcOrd="10" destOrd="0" presId="urn:microsoft.com/office/officeart/2005/8/layout/radial4"/>
    <dgm:cxn modelId="{7A48A552-16A6-7246-B878-07379278BDBA}" type="presParOf" srcId="{C540A536-C4F5-6642-9495-536386DE08ED}" destId="{8D76A244-85BC-2C42-8386-C3125DFA71A1}" srcOrd="11" destOrd="0" presId="urn:microsoft.com/office/officeart/2005/8/layout/radial4"/>
    <dgm:cxn modelId="{9EF3F8CE-6FD7-C94A-A0AB-AE3C9F5A6F0F}" type="presParOf" srcId="{C540A536-C4F5-6642-9495-536386DE08ED}" destId="{6BE2D608-C93F-BA49-AED0-9E566F1CF529}" srcOrd="12" destOrd="0" presId="urn:microsoft.com/office/officeart/2005/8/layout/radial4"/>
    <dgm:cxn modelId="{AAA9073F-C373-DA4E-8293-B55B77CD6D44}" type="presParOf" srcId="{C540A536-C4F5-6642-9495-536386DE08ED}" destId="{78F32B55-F87B-514A-9020-CE887E5912CA}" srcOrd="13" destOrd="0" presId="urn:microsoft.com/office/officeart/2005/8/layout/radial4"/>
    <dgm:cxn modelId="{0EF435D4-9613-FD46-8989-CA3FA4F49DCF}" type="presParOf" srcId="{C540A536-C4F5-6642-9495-536386DE08ED}" destId="{8F0B3973-FFA8-224B-BBA2-B6E8C3351F95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74FB85-2142-784F-921F-37C51F3446CA}" type="doc">
      <dgm:prSet loTypeId="urn:microsoft.com/office/officeart/2005/8/layout/radial5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3A05AE8-E90D-CF4A-8584-B5F24778C9B0}">
      <dgm:prSet custT="1"/>
      <dgm:spPr/>
      <dgm:t>
        <a:bodyPr/>
        <a:lstStyle/>
        <a:p>
          <a:r>
            <a:rPr lang="pt-BR" sz="1800" b="1" kern="1200" dirty="0" err="1"/>
            <a:t>Theme</a:t>
          </a:r>
          <a:r>
            <a:rPr lang="pt-BR" sz="1800" b="1" kern="1200" dirty="0"/>
            <a:t> 2: </a:t>
          </a:r>
          <a:r>
            <a:rPr lang="en-US" sz="18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Mining: Health, Society, and Education</a:t>
          </a:r>
          <a:endParaRPr lang="pt-BR" sz="1800" b="1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gm:t>
    </dgm:pt>
    <dgm:pt modelId="{49CD5A1E-DAFB-7C41-8E9D-423EF7E73D98}" type="parTrans" cxnId="{B519944F-2A18-0047-9BE2-F8E69CC2FD83}">
      <dgm:prSet/>
      <dgm:spPr/>
      <dgm:t>
        <a:bodyPr/>
        <a:lstStyle/>
        <a:p>
          <a:endParaRPr lang="pt-BR"/>
        </a:p>
      </dgm:t>
    </dgm:pt>
    <dgm:pt modelId="{70F24713-283B-C549-AC9E-CA63EAF9AFCB}" type="sibTrans" cxnId="{B519944F-2A18-0047-9BE2-F8E69CC2FD83}">
      <dgm:prSet/>
      <dgm:spPr/>
      <dgm:t>
        <a:bodyPr/>
        <a:lstStyle/>
        <a:p>
          <a:endParaRPr lang="pt-BR"/>
        </a:p>
      </dgm:t>
    </dgm:pt>
    <dgm:pt modelId="{35A9132E-65CC-AE4E-B7C6-2C47C361E483}">
      <dgm:prSet custT="1"/>
      <dgm:spPr/>
      <dgm:t>
        <a:bodyPr/>
        <a:lstStyle/>
        <a:p>
          <a:r>
            <a:rPr lang="en-US" sz="1600" dirty="0"/>
            <a:t>National Policy for Sustainable Territorial Development</a:t>
          </a:r>
          <a:endParaRPr lang="pt-BR" sz="1600" dirty="0"/>
        </a:p>
      </dgm:t>
    </dgm:pt>
    <dgm:pt modelId="{89985992-259A-BA49-B83A-B92508F0539B}" type="parTrans" cxnId="{37A3289A-ADC6-744A-A07C-78DDBB1AED07}">
      <dgm:prSet/>
      <dgm:spPr/>
      <dgm:t>
        <a:bodyPr/>
        <a:lstStyle/>
        <a:p>
          <a:endParaRPr lang="pt-BR"/>
        </a:p>
      </dgm:t>
    </dgm:pt>
    <dgm:pt modelId="{6D54E089-A624-9648-81E9-6A6E9C195B25}" type="sibTrans" cxnId="{37A3289A-ADC6-744A-A07C-78DDBB1AED07}">
      <dgm:prSet/>
      <dgm:spPr/>
      <dgm:t>
        <a:bodyPr/>
        <a:lstStyle/>
        <a:p>
          <a:endParaRPr lang="pt-BR"/>
        </a:p>
      </dgm:t>
    </dgm:pt>
    <dgm:pt modelId="{23AE1A62-DE3A-504D-9D6A-9D28C88A2C9B}">
      <dgm:prSet custT="1"/>
      <dgm:spPr/>
      <dgm:t>
        <a:bodyPr/>
        <a:lstStyle/>
        <a:p>
          <a:r>
            <a:rPr lang="en-US" sz="1600" dirty="0"/>
            <a:t>National Policy for the Sustainable Development of Traditional Peoples and Communities</a:t>
          </a:r>
          <a:endParaRPr lang="pt-BR" sz="1600" dirty="0"/>
        </a:p>
      </dgm:t>
    </dgm:pt>
    <dgm:pt modelId="{BF98D9CC-A438-674D-B225-A50F398D0A09}" type="parTrans" cxnId="{E2CD2E84-D9BF-0049-8223-27D0154E1306}">
      <dgm:prSet/>
      <dgm:spPr/>
      <dgm:t>
        <a:bodyPr/>
        <a:lstStyle/>
        <a:p>
          <a:endParaRPr lang="pt-BR"/>
        </a:p>
      </dgm:t>
    </dgm:pt>
    <dgm:pt modelId="{8B65B570-404B-1345-B0B3-1688BD985A40}" type="sibTrans" cxnId="{E2CD2E84-D9BF-0049-8223-27D0154E1306}">
      <dgm:prSet/>
      <dgm:spPr/>
      <dgm:t>
        <a:bodyPr/>
        <a:lstStyle/>
        <a:p>
          <a:endParaRPr lang="pt-BR"/>
        </a:p>
      </dgm:t>
    </dgm:pt>
    <dgm:pt modelId="{2B9E0584-6CDA-824C-AA32-924D0EEADA39}">
      <dgm:prSet custT="1"/>
      <dgm:spPr/>
      <dgm:t>
        <a:bodyPr/>
        <a:lstStyle/>
        <a:p>
          <a:r>
            <a:rPr lang="en-US" sz="2000" dirty="0"/>
            <a:t>National Plan for Education in Human Rights</a:t>
          </a:r>
          <a:endParaRPr lang="pt-BR" sz="2000" dirty="0"/>
        </a:p>
      </dgm:t>
    </dgm:pt>
    <dgm:pt modelId="{FD8318D9-48B1-D348-9C36-AE9A30E17525}" type="parTrans" cxnId="{7F044839-6333-F543-B594-19E6065E4096}">
      <dgm:prSet/>
      <dgm:spPr/>
      <dgm:t>
        <a:bodyPr/>
        <a:lstStyle/>
        <a:p>
          <a:endParaRPr lang="pt-BR"/>
        </a:p>
      </dgm:t>
    </dgm:pt>
    <dgm:pt modelId="{8126EB3F-5E60-9A47-AF5A-CE46357EFBF8}" type="sibTrans" cxnId="{7F044839-6333-F543-B594-19E6065E4096}">
      <dgm:prSet/>
      <dgm:spPr/>
      <dgm:t>
        <a:bodyPr/>
        <a:lstStyle/>
        <a:p>
          <a:endParaRPr lang="pt-BR"/>
        </a:p>
      </dgm:t>
    </dgm:pt>
    <dgm:pt modelId="{6114AAB1-E1FA-E94C-A2DF-9B06D6D52B58}">
      <dgm:prSet custT="1"/>
      <dgm:spPr/>
      <dgm:t>
        <a:bodyPr/>
        <a:lstStyle/>
        <a:p>
          <a:r>
            <a:rPr lang="en-US" sz="2000" dirty="0"/>
            <a:t>National Plan for Education</a:t>
          </a:r>
          <a:endParaRPr lang="pt-BR" sz="2000" dirty="0"/>
        </a:p>
      </dgm:t>
    </dgm:pt>
    <dgm:pt modelId="{361B322B-E265-E547-8421-EEB0033C4D6A}" type="parTrans" cxnId="{64B2E8F0-409D-2D47-B1BD-0F758966956E}">
      <dgm:prSet/>
      <dgm:spPr/>
      <dgm:t>
        <a:bodyPr/>
        <a:lstStyle/>
        <a:p>
          <a:endParaRPr lang="pt-BR"/>
        </a:p>
      </dgm:t>
    </dgm:pt>
    <dgm:pt modelId="{599D9B53-CE5A-924A-B833-0EA2C5C8FCBD}" type="sibTrans" cxnId="{64B2E8F0-409D-2D47-B1BD-0F758966956E}">
      <dgm:prSet/>
      <dgm:spPr/>
      <dgm:t>
        <a:bodyPr/>
        <a:lstStyle/>
        <a:p>
          <a:endParaRPr lang="pt-BR"/>
        </a:p>
      </dgm:t>
    </dgm:pt>
    <dgm:pt modelId="{CD3A9451-68DD-5D4F-9B18-48F3EA35C4BA}">
      <dgm:prSet custT="1"/>
      <dgm:spPr/>
      <dgm:t>
        <a:bodyPr/>
        <a:lstStyle/>
        <a:p>
          <a:r>
            <a:rPr lang="pt-BR" sz="2000" dirty="0" err="1"/>
            <a:t>SDGs</a:t>
          </a:r>
          <a:r>
            <a:rPr lang="pt-BR" sz="2000" dirty="0"/>
            <a:t> 03, 04, 10, 13 e 16</a:t>
          </a:r>
        </a:p>
      </dgm:t>
    </dgm:pt>
    <dgm:pt modelId="{AC92E460-EF91-414C-8FF9-64C566EDE0FD}" type="parTrans" cxnId="{DE986756-2AE4-7D43-B997-967362E9BCDC}">
      <dgm:prSet/>
      <dgm:spPr/>
      <dgm:t>
        <a:bodyPr/>
        <a:lstStyle/>
        <a:p>
          <a:endParaRPr lang="pt-BR"/>
        </a:p>
      </dgm:t>
    </dgm:pt>
    <dgm:pt modelId="{EF30CB3A-FC4D-434D-BDAA-C5A0555960CF}" type="sibTrans" cxnId="{DE986756-2AE4-7D43-B997-967362E9BCDC}">
      <dgm:prSet/>
      <dgm:spPr/>
      <dgm:t>
        <a:bodyPr/>
        <a:lstStyle/>
        <a:p>
          <a:endParaRPr lang="pt-BR"/>
        </a:p>
      </dgm:t>
    </dgm:pt>
    <dgm:pt modelId="{CFECCD3A-CF38-45EE-A7F0-A8374DBF550F}">
      <dgm:prSet custScaleX="161993" custScaleY="84652" custRadScaleRad="147745" custRadScaleInc="419176"/>
      <dgm:spPr/>
    </dgm:pt>
    <dgm:pt modelId="{A5E2E25C-5E66-4413-87EA-BE555BF414FE}" type="parTrans" cxnId="{1136A273-1F8D-49B4-A682-8F7AF33BD0C6}">
      <dgm:prSet/>
      <dgm:spPr/>
      <dgm:t>
        <a:bodyPr/>
        <a:lstStyle/>
        <a:p>
          <a:endParaRPr lang="pt-BR"/>
        </a:p>
      </dgm:t>
    </dgm:pt>
    <dgm:pt modelId="{47D1348E-97BC-4C41-A1F5-3FDB9AAF2A87}" type="sibTrans" cxnId="{1136A273-1F8D-49B4-A682-8F7AF33BD0C6}">
      <dgm:prSet/>
      <dgm:spPr/>
      <dgm:t>
        <a:bodyPr/>
        <a:lstStyle/>
        <a:p>
          <a:endParaRPr lang="pt-BR"/>
        </a:p>
      </dgm:t>
    </dgm:pt>
    <dgm:pt modelId="{F4F95E41-8987-4DEC-97DD-875E1ED3D963}">
      <dgm:prSet custScaleX="231519" custScaleY="78165" custRadScaleRad="135543" custRadScaleInc="-53082"/>
      <dgm:spPr/>
    </dgm:pt>
    <dgm:pt modelId="{90B37C92-EAD5-4600-891B-EC5AD23923AD}" type="parTrans" cxnId="{350686BF-D561-4CB2-BD93-92E0E79E081B}">
      <dgm:prSet/>
      <dgm:spPr/>
      <dgm:t>
        <a:bodyPr/>
        <a:lstStyle/>
        <a:p>
          <a:endParaRPr lang="pt-BR"/>
        </a:p>
      </dgm:t>
    </dgm:pt>
    <dgm:pt modelId="{0FFD48D7-2C59-40ED-A566-E97FDFEAC905}" type="sibTrans" cxnId="{350686BF-D561-4CB2-BD93-92E0E79E081B}">
      <dgm:prSet/>
      <dgm:spPr/>
      <dgm:t>
        <a:bodyPr/>
        <a:lstStyle/>
        <a:p>
          <a:endParaRPr lang="pt-BR"/>
        </a:p>
      </dgm:t>
    </dgm:pt>
    <dgm:pt modelId="{2C6AC5A8-0F66-422E-9947-C8ADC1888450}">
      <dgm:prSet custScaleX="231519" custScaleY="78165" custRadScaleRad="135543" custRadScaleInc="-53082"/>
      <dgm:spPr/>
    </dgm:pt>
    <dgm:pt modelId="{BA757A50-9E11-4D9A-9A90-1151626BFE6F}" type="parTrans" cxnId="{3A7B46BF-E4F2-4AB3-A791-1B99936D5D00}">
      <dgm:prSet/>
      <dgm:spPr/>
      <dgm:t>
        <a:bodyPr/>
        <a:lstStyle/>
        <a:p>
          <a:endParaRPr lang="pt-BR"/>
        </a:p>
      </dgm:t>
    </dgm:pt>
    <dgm:pt modelId="{31C93305-DF90-4471-A8C1-7AB217074404}" type="sibTrans" cxnId="{3A7B46BF-E4F2-4AB3-A791-1B99936D5D00}">
      <dgm:prSet/>
      <dgm:spPr/>
      <dgm:t>
        <a:bodyPr/>
        <a:lstStyle/>
        <a:p>
          <a:endParaRPr lang="pt-BR"/>
        </a:p>
      </dgm:t>
    </dgm:pt>
    <dgm:pt modelId="{7EBF2D28-053C-4CA6-96A5-B77124D7C615}">
      <dgm:prSet custScaleX="143551" custScaleY="85493" custRadScaleRad="137601" custRadScaleInc="189190"/>
      <dgm:spPr/>
      <dgm:t>
        <a:bodyPr/>
        <a:lstStyle/>
        <a:p>
          <a:endParaRPr lang="pt-BR"/>
        </a:p>
      </dgm:t>
    </dgm:pt>
    <dgm:pt modelId="{F8DB752A-9785-46FF-B965-EE503DC4617D}" type="parTrans" cxnId="{C6F3EFD8-F89D-4D23-8730-C149D7462B2C}">
      <dgm:prSet/>
      <dgm:spPr/>
      <dgm:t>
        <a:bodyPr/>
        <a:lstStyle/>
        <a:p>
          <a:endParaRPr lang="pt-BR"/>
        </a:p>
      </dgm:t>
    </dgm:pt>
    <dgm:pt modelId="{16A90121-EBAA-445D-AA0A-8A57B2482E56}" type="sibTrans" cxnId="{C6F3EFD8-F89D-4D23-8730-C149D7462B2C}">
      <dgm:prSet/>
      <dgm:spPr/>
      <dgm:t>
        <a:bodyPr/>
        <a:lstStyle/>
        <a:p>
          <a:endParaRPr lang="pt-BR"/>
        </a:p>
      </dgm:t>
    </dgm:pt>
    <dgm:pt modelId="{D0197D6F-904F-4123-9D9D-F44C9CFF2A9D}">
      <dgm:prSet custT="1"/>
      <dgm:spPr/>
      <dgm:t>
        <a:bodyPr/>
        <a:lstStyle/>
        <a:p>
          <a:r>
            <a:rPr lang="en-US" sz="1600" dirty="0"/>
            <a:t>National Policy for Regional Development </a:t>
          </a:r>
          <a:endParaRPr lang="pt-BR" sz="1600" dirty="0"/>
        </a:p>
      </dgm:t>
    </dgm:pt>
    <dgm:pt modelId="{0790D80B-3730-411A-B3A8-0D9303FD1BB6}" type="parTrans" cxnId="{0C5A5DB5-A099-4F68-BCC5-7D19DADD8407}">
      <dgm:prSet/>
      <dgm:spPr/>
      <dgm:t>
        <a:bodyPr/>
        <a:lstStyle/>
        <a:p>
          <a:endParaRPr lang="pt-BR"/>
        </a:p>
      </dgm:t>
    </dgm:pt>
    <dgm:pt modelId="{DC909D47-CADE-4377-8E65-1A08BA63673F}" type="sibTrans" cxnId="{0C5A5DB5-A099-4F68-BCC5-7D19DADD8407}">
      <dgm:prSet/>
      <dgm:spPr/>
      <dgm:t>
        <a:bodyPr/>
        <a:lstStyle/>
        <a:p>
          <a:endParaRPr lang="pt-BR"/>
        </a:p>
      </dgm:t>
    </dgm:pt>
    <dgm:pt modelId="{1F5471DE-D074-024A-804F-6C4E9C28D3F8}" type="pres">
      <dgm:prSet presAssocID="{2274FB85-2142-784F-921F-37C51F3446C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6860BCB-ACB3-0949-ABC4-9F2B3FC4CBF0}" type="pres">
      <dgm:prSet presAssocID="{C3A05AE8-E90D-CF4A-8584-B5F24778C9B0}" presName="centerShape" presStyleLbl="node0" presStyleIdx="0" presStyleCnt="1" custScaleX="162177" custScaleY="133313"/>
      <dgm:spPr/>
    </dgm:pt>
    <dgm:pt modelId="{392155C5-CC63-EA41-8827-7326458C0D6B}" type="pres">
      <dgm:prSet presAssocID="{89985992-259A-BA49-B83A-B92508F0539B}" presName="parTrans" presStyleLbl="sibTrans2D1" presStyleIdx="0" presStyleCnt="6"/>
      <dgm:spPr/>
    </dgm:pt>
    <dgm:pt modelId="{342A10DA-ECD9-A94A-BDB4-24DF7A34993D}" type="pres">
      <dgm:prSet presAssocID="{89985992-259A-BA49-B83A-B92508F0539B}" presName="connectorText" presStyleLbl="sibTrans2D1" presStyleIdx="0" presStyleCnt="6"/>
      <dgm:spPr/>
    </dgm:pt>
    <dgm:pt modelId="{60E6327F-4AC3-F349-BF12-D002817C21A4}" type="pres">
      <dgm:prSet presAssocID="{35A9132E-65CC-AE4E-B7C6-2C47C361E483}" presName="node" presStyleLbl="node1" presStyleIdx="0" presStyleCnt="6" custScaleX="169767" custScaleY="99476" custRadScaleRad="114168" custRadScaleInc="2058">
        <dgm:presLayoutVars>
          <dgm:bulletEnabled val="1"/>
        </dgm:presLayoutVars>
      </dgm:prSet>
      <dgm:spPr/>
    </dgm:pt>
    <dgm:pt modelId="{9B4BB703-3F80-9A42-9DA2-87111740718C}" type="pres">
      <dgm:prSet presAssocID="{BF98D9CC-A438-674D-B225-A50F398D0A09}" presName="parTrans" presStyleLbl="sibTrans2D1" presStyleIdx="1" presStyleCnt="6"/>
      <dgm:spPr/>
    </dgm:pt>
    <dgm:pt modelId="{5D3CE5A8-EF83-534F-A280-299BDC2485F8}" type="pres">
      <dgm:prSet presAssocID="{BF98D9CC-A438-674D-B225-A50F398D0A09}" presName="connectorText" presStyleLbl="sibTrans2D1" presStyleIdx="1" presStyleCnt="6"/>
      <dgm:spPr/>
    </dgm:pt>
    <dgm:pt modelId="{35F66326-8730-2049-8AD8-B5CF4B6CC157}" type="pres">
      <dgm:prSet presAssocID="{23AE1A62-DE3A-504D-9D6A-9D28C88A2C9B}" presName="node" presStyleLbl="node1" presStyleIdx="1" presStyleCnt="6" custScaleX="200396" custScaleY="109557" custRadScaleRad="155288" custRadScaleInc="-576994">
        <dgm:presLayoutVars>
          <dgm:bulletEnabled val="1"/>
        </dgm:presLayoutVars>
      </dgm:prSet>
      <dgm:spPr/>
    </dgm:pt>
    <dgm:pt modelId="{51A44FBF-AA51-E34B-9847-CD0227069DFA}" type="pres">
      <dgm:prSet presAssocID="{FD8318D9-48B1-D348-9C36-AE9A30E17525}" presName="parTrans" presStyleLbl="sibTrans2D1" presStyleIdx="2" presStyleCnt="6"/>
      <dgm:spPr/>
    </dgm:pt>
    <dgm:pt modelId="{07E46176-79AC-6E46-A4D3-9B027A124FF4}" type="pres">
      <dgm:prSet presAssocID="{FD8318D9-48B1-D348-9C36-AE9A30E17525}" presName="connectorText" presStyleLbl="sibTrans2D1" presStyleIdx="2" presStyleCnt="6"/>
      <dgm:spPr/>
    </dgm:pt>
    <dgm:pt modelId="{CD2B06EE-B1A7-9A42-B75C-2C1A325767E5}" type="pres">
      <dgm:prSet presAssocID="{2B9E0584-6CDA-824C-AA32-924D0EEADA39}" presName="node" presStyleLbl="node1" presStyleIdx="2" presStyleCnt="6" custScaleX="231519" custScaleY="78165" custRadScaleRad="157305" custRadScaleInc="-155783">
        <dgm:presLayoutVars>
          <dgm:bulletEnabled val="1"/>
        </dgm:presLayoutVars>
      </dgm:prSet>
      <dgm:spPr/>
    </dgm:pt>
    <dgm:pt modelId="{C9391148-B15B-420A-82E5-FE1FB3ACDC87}" type="pres">
      <dgm:prSet presAssocID="{0790D80B-3730-411A-B3A8-0D9303FD1BB6}" presName="parTrans" presStyleLbl="sibTrans2D1" presStyleIdx="3" presStyleCnt="6"/>
      <dgm:spPr/>
    </dgm:pt>
    <dgm:pt modelId="{ADAD520D-DFFF-4C6F-822C-41054984EC57}" type="pres">
      <dgm:prSet presAssocID="{0790D80B-3730-411A-B3A8-0D9303FD1BB6}" presName="connectorText" presStyleLbl="sibTrans2D1" presStyleIdx="3" presStyleCnt="6"/>
      <dgm:spPr/>
    </dgm:pt>
    <dgm:pt modelId="{71EE0AD5-3237-4030-BA82-474737E5D8BD}" type="pres">
      <dgm:prSet presAssocID="{D0197D6F-904F-4123-9D9D-F44C9CFF2A9D}" presName="node" presStyleLbl="node1" presStyleIdx="3" presStyleCnt="6" custScaleX="159398" custRadScaleRad="102035" custRadScaleInc="-38205">
        <dgm:presLayoutVars>
          <dgm:bulletEnabled val="1"/>
        </dgm:presLayoutVars>
      </dgm:prSet>
      <dgm:spPr/>
    </dgm:pt>
    <dgm:pt modelId="{2F527FD0-4E03-4E4A-AB5E-04FAEFC8B75F}" type="pres">
      <dgm:prSet presAssocID="{361B322B-E265-E547-8421-EEB0033C4D6A}" presName="parTrans" presStyleLbl="sibTrans2D1" presStyleIdx="4" presStyleCnt="6"/>
      <dgm:spPr/>
    </dgm:pt>
    <dgm:pt modelId="{DCF24A33-F39C-D741-BEBB-22A68CDD393F}" type="pres">
      <dgm:prSet presAssocID="{361B322B-E265-E547-8421-EEB0033C4D6A}" presName="connectorText" presStyleLbl="sibTrans2D1" presStyleIdx="4" presStyleCnt="6"/>
      <dgm:spPr/>
    </dgm:pt>
    <dgm:pt modelId="{497D661F-F005-614E-86B0-ED5B81FDEB4F}" type="pres">
      <dgm:prSet presAssocID="{6114AAB1-E1FA-E94C-A2DF-9B06D6D52B58}" presName="node" presStyleLbl="node1" presStyleIdx="4" presStyleCnt="6" custScaleX="143551" custScaleY="85493" custRadScaleRad="137601" custRadScaleInc="189190">
        <dgm:presLayoutVars>
          <dgm:bulletEnabled val="1"/>
        </dgm:presLayoutVars>
      </dgm:prSet>
      <dgm:spPr/>
    </dgm:pt>
    <dgm:pt modelId="{91D1854F-7BFE-624B-A665-B97DF6E61941}" type="pres">
      <dgm:prSet presAssocID="{AC92E460-EF91-414C-8FF9-64C566EDE0FD}" presName="parTrans" presStyleLbl="sibTrans2D1" presStyleIdx="5" presStyleCnt="6"/>
      <dgm:spPr/>
    </dgm:pt>
    <dgm:pt modelId="{656EAC9D-DD23-2E4B-8B65-C59A3D43B03B}" type="pres">
      <dgm:prSet presAssocID="{AC92E460-EF91-414C-8FF9-64C566EDE0FD}" presName="connectorText" presStyleLbl="sibTrans2D1" presStyleIdx="5" presStyleCnt="6"/>
      <dgm:spPr/>
    </dgm:pt>
    <dgm:pt modelId="{CE517104-DC97-324C-BE60-283B8B8588F8}" type="pres">
      <dgm:prSet presAssocID="{CD3A9451-68DD-5D4F-9B18-48F3EA35C4BA}" presName="node" presStyleLbl="node1" presStyleIdx="5" presStyleCnt="6" custScaleX="161993" custScaleY="84652" custRadScaleRad="161986" custRadScaleInc="551220">
        <dgm:presLayoutVars>
          <dgm:bulletEnabled val="1"/>
        </dgm:presLayoutVars>
      </dgm:prSet>
      <dgm:spPr/>
    </dgm:pt>
  </dgm:ptLst>
  <dgm:cxnLst>
    <dgm:cxn modelId="{2D333200-8B72-6744-8E32-5E5BBB44C948}" type="presOf" srcId="{AC92E460-EF91-414C-8FF9-64C566EDE0FD}" destId="{656EAC9D-DD23-2E4B-8B65-C59A3D43B03B}" srcOrd="1" destOrd="0" presId="urn:microsoft.com/office/officeart/2005/8/layout/radial5"/>
    <dgm:cxn modelId="{90D22107-8B33-CA45-9382-29ADAD28E74C}" type="presOf" srcId="{FD8318D9-48B1-D348-9C36-AE9A30E17525}" destId="{51A44FBF-AA51-E34B-9847-CD0227069DFA}" srcOrd="0" destOrd="0" presId="urn:microsoft.com/office/officeart/2005/8/layout/radial5"/>
    <dgm:cxn modelId="{4E22500A-818C-4A41-9A8B-116A87B86C9D}" type="presOf" srcId="{6114AAB1-E1FA-E94C-A2DF-9B06D6D52B58}" destId="{497D661F-F005-614E-86B0-ED5B81FDEB4F}" srcOrd="0" destOrd="0" presId="urn:microsoft.com/office/officeart/2005/8/layout/radial5"/>
    <dgm:cxn modelId="{8529140D-8831-407C-B3BC-0E5D17953421}" type="presOf" srcId="{0790D80B-3730-411A-B3A8-0D9303FD1BB6}" destId="{C9391148-B15B-420A-82E5-FE1FB3ACDC87}" srcOrd="0" destOrd="0" presId="urn:microsoft.com/office/officeart/2005/8/layout/radial5"/>
    <dgm:cxn modelId="{34960C28-FB5E-4AB0-A625-D0A74C626458}" type="presOf" srcId="{0790D80B-3730-411A-B3A8-0D9303FD1BB6}" destId="{ADAD520D-DFFF-4C6F-822C-41054984EC57}" srcOrd="1" destOrd="0" presId="urn:microsoft.com/office/officeart/2005/8/layout/radial5"/>
    <dgm:cxn modelId="{7F044839-6333-F543-B594-19E6065E4096}" srcId="{C3A05AE8-E90D-CF4A-8584-B5F24778C9B0}" destId="{2B9E0584-6CDA-824C-AA32-924D0EEADA39}" srcOrd="2" destOrd="0" parTransId="{FD8318D9-48B1-D348-9C36-AE9A30E17525}" sibTransId="{8126EB3F-5E60-9A47-AF5A-CE46357EFBF8}"/>
    <dgm:cxn modelId="{F6E0823D-9029-2D4E-BDAE-D546D7BC8CC2}" type="presOf" srcId="{361B322B-E265-E547-8421-EEB0033C4D6A}" destId="{DCF24A33-F39C-D741-BEBB-22A68CDD393F}" srcOrd="1" destOrd="0" presId="urn:microsoft.com/office/officeart/2005/8/layout/radial5"/>
    <dgm:cxn modelId="{6D86514C-8ABE-2F4D-A1D9-74234273FDD9}" type="presOf" srcId="{2274FB85-2142-784F-921F-37C51F3446CA}" destId="{1F5471DE-D074-024A-804F-6C4E9C28D3F8}" srcOrd="0" destOrd="0" presId="urn:microsoft.com/office/officeart/2005/8/layout/radial5"/>
    <dgm:cxn modelId="{B519944F-2A18-0047-9BE2-F8E69CC2FD83}" srcId="{2274FB85-2142-784F-921F-37C51F3446CA}" destId="{C3A05AE8-E90D-CF4A-8584-B5F24778C9B0}" srcOrd="0" destOrd="0" parTransId="{49CD5A1E-DAFB-7C41-8E9D-423EF7E73D98}" sibTransId="{70F24713-283B-C549-AC9E-CA63EAF9AFCB}"/>
    <dgm:cxn modelId="{DE986756-2AE4-7D43-B997-967362E9BCDC}" srcId="{C3A05AE8-E90D-CF4A-8584-B5F24778C9B0}" destId="{CD3A9451-68DD-5D4F-9B18-48F3EA35C4BA}" srcOrd="5" destOrd="0" parTransId="{AC92E460-EF91-414C-8FF9-64C566EDE0FD}" sibTransId="{EF30CB3A-FC4D-434D-BDAA-C5A0555960CF}"/>
    <dgm:cxn modelId="{E3079171-5542-3F48-9616-B482527F120F}" type="presOf" srcId="{AC92E460-EF91-414C-8FF9-64C566EDE0FD}" destId="{91D1854F-7BFE-624B-A665-B97DF6E61941}" srcOrd="0" destOrd="0" presId="urn:microsoft.com/office/officeart/2005/8/layout/radial5"/>
    <dgm:cxn modelId="{1136A273-1F8D-49B4-A682-8F7AF33BD0C6}" srcId="{2274FB85-2142-784F-921F-37C51F3446CA}" destId="{CFECCD3A-CF38-45EE-A7F0-A8374DBF550F}" srcOrd="1" destOrd="0" parTransId="{A5E2E25C-5E66-4413-87EA-BE555BF414FE}" sibTransId="{47D1348E-97BC-4C41-A1F5-3FDB9AAF2A87}"/>
    <dgm:cxn modelId="{6665C077-1493-CB48-9150-8AAD967D3820}" type="presOf" srcId="{89985992-259A-BA49-B83A-B92508F0539B}" destId="{392155C5-CC63-EA41-8827-7326458C0D6B}" srcOrd="0" destOrd="0" presId="urn:microsoft.com/office/officeart/2005/8/layout/radial5"/>
    <dgm:cxn modelId="{3EFF3C7B-9223-4546-A74C-EB404FCB4C7E}" type="presOf" srcId="{361B322B-E265-E547-8421-EEB0033C4D6A}" destId="{2F527FD0-4E03-4E4A-AB5E-04FAEFC8B75F}" srcOrd="0" destOrd="0" presId="urn:microsoft.com/office/officeart/2005/8/layout/radial5"/>
    <dgm:cxn modelId="{E2CD2E84-D9BF-0049-8223-27D0154E1306}" srcId="{C3A05AE8-E90D-CF4A-8584-B5F24778C9B0}" destId="{23AE1A62-DE3A-504D-9D6A-9D28C88A2C9B}" srcOrd="1" destOrd="0" parTransId="{BF98D9CC-A438-674D-B225-A50F398D0A09}" sibTransId="{8B65B570-404B-1345-B0B3-1688BD985A40}"/>
    <dgm:cxn modelId="{8F4BCA88-2068-CD4A-B95A-C5F0A03A9117}" type="presOf" srcId="{CD3A9451-68DD-5D4F-9B18-48F3EA35C4BA}" destId="{CE517104-DC97-324C-BE60-283B8B8588F8}" srcOrd="0" destOrd="0" presId="urn:microsoft.com/office/officeart/2005/8/layout/radial5"/>
    <dgm:cxn modelId="{37A3289A-ADC6-744A-A07C-78DDBB1AED07}" srcId="{C3A05AE8-E90D-CF4A-8584-B5F24778C9B0}" destId="{35A9132E-65CC-AE4E-B7C6-2C47C361E483}" srcOrd="0" destOrd="0" parTransId="{89985992-259A-BA49-B83A-B92508F0539B}" sibTransId="{6D54E089-A624-9648-81E9-6A6E9C195B25}"/>
    <dgm:cxn modelId="{DEDB5CA7-8E8A-F941-98E6-03A801A90D26}" type="presOf" srcId="{23AE1A62-DE3A-504D-9D6A-9D28C88A2C9B}" destId="{35F66326-8730-2049-8AD8-B5CF4B6CC157}" srcOrd="0" destOrd="0" presId="urn:microsoft.com/office/officeart/2005/8/layout/radial5"/>
    <dgm:cxn modelId="{8F0B88B1-7BA9-7F46-8378-BE946A70EDE1}" type="presOf" srcId="{BF98D9CC-A438-674D-B225-A50F398D0A09}" destId="{5D3CE5A8-EF83-534F-A280-299BDC2485F8}" srcOrd="1" destOrd="0" presId="urn:microsoft.com/office/officeart/2005/8/layout/radial5"/>
    <dgm:cxn modelId="{0C5A5DB5-A099-4F68-BCC5-7D19DADD8407}" srcId="{C3A05AE8-E90D-CF4A-8584-B5F24778C9B0}" destId="{D0197D6F-904F-4123-9D9D-F44C9CFF2A9D}" srcOrd="3" destOrd="0" parTransId="{0790D80B-3730-411A-B3A8-0D9303FD1BB6}" sibTransId="{DC909D47-CADE-4377-8E65-1A08BA63673F}"/>
    <dgm:cxn modelId="{3A7B46BF-E4F2-4AB3-A791-1B99936D5D00}" srcId="{2274FB85-2142-784F-921F-37C51F3446CA}" destId="{2C6AC5A8-0F66-422E-9947-C8ADC1888450}" srcOrd="3" destOrd="0" parTransId="{BA757A50-9E11-4D9A-9A90-1151626BFE6F}" sibTransId="{31C93305-DF90-4471-A8C1-7AB217074404}"/>
    <dgm:cxn modelId="{350686BF-D561-4CB2-BD93-92E0E79E081B}" srcId="{2274FB85-2142-784F-921F-37C51F3446CA}" destId="{F4F95E41-8987-4DEC-97DD-875E1ED3D963}" srcOrd="2" destOrd="0" parTransId="{90B37C92-EAD5-4600-891B-EC5AD23923AD}" sibTransId="{0FFD48D7-2C59-40ED-A566-E97FDFEAC905}"/>
    <dgm:cxn modelId="{B0507EC5-5FEE-D24A-9EB9-1CD35CB7F30A}" type="presOf" srcId="{BF98D9CC-A438-674D-B225-A50F398D0A09}" destId="{9B4BB703-3F80-9A42-9DA2-87111740718C}" srcOrd="0" destOrd="0" presId="urn:microsoft.com/office/officeart/2005/8/layout/radial5"/>
    <dgm:cxn modelId="{C6F3EFD8-F89D-4D23-8730-C149D7462B2C}" srcId="{2274FB85-2142-784F-921F-37C51F3446CA}" destId="{7EBF2D28-053C-4CA6-96A5-B77124D7C615}" srcOrd="4" destOrd="0" parTransId="{F8DB752A-9785-46FF-B965-EE503DC4617D}" sibTransId="{16A90121-EBAA-445D-AA0A-8A57B2482E56}"/>
    <dgm:cxn modelId="{2CD56EEC-5449-1446-B074-E0141F8DAAF3}" type="presOf" srcId="{C3A05AE8-E90D-CF4A-8584-B5F24778C9B0}" destId="{F6860BCB-ACB3-0949-ABC4-9F2B3FC4CBF0}" srcOrd="0" destOrd="0" presId="urn:microsoft.com/office/officeart/2005/8/layout/radial5"/>
    <dgm:cxn modelId="{64B2E8F0-409D-2D47-B1BD-0F758966956E}" srcId="{C3A05AE8-E90D-CF4A-8584-B5F24778C9B0}" destId="{6114AAB1-E1FA-E94C-A2DF-9B06D6D52B58}" srcOrd="4" destOrd="0" parTransId="{361B322B-E265-E547-8421-EEB0033C4D6A}" sibTransId="{599D9B53-CE5A-924A-B833-0EA2C5C8FCBD}"/>
    <dgm:cxn modelId="{F92793F1-7D99-4FE4-AE74-1784166599B7}" type="presOf" srcId="{D0197D6F-904F-4123-9D9D-F44C9CFF2A9D}" destId="{71EE0AD5-3237-4030-BA82-474737E5D8BD}" srcOrd="0" destOrd="0" presId="urn:microsoft.com/office/officeart/2005/8/layout/radial5"/>
    <dgm:cxn modelId="{8FD8F6F5-5ACA-6041-868C-A95BBB0FA35B}" type="presOf" srcId="{FD8318D9-48B1-D348-9C36-AE9A30E17525}" destId="{07E46176-79AC-6E46-A4D3-9B027A124FF4}" srcOrd="1" destOrd="0" presId="urn:microsoft.com/office/officeart/2005/8/layout/radial5"/>
    <dgm:cxn modelId="{ADC018F7-D9D8-C443-8138-94BC6D2447DB}" type="presOf" srcId="{35A9132E-65CC-AE4E-B7C6-2C47C361E483}" destId="{60E6327F-4AC3-F349-BF12-D002817C21A4}" srcOrd="0" destOrd="0" presId="urn:microsoft.com/office/officeart/2005/8/layout/radial5"/>
    <dgm:cxn modelId="{AA9EC1F7-9EC5-6C4A-B887-F12BEAD60877}" type="presOf" srcId="{2B9E0584-6CDA-824C-AA32-924D0EEADA39}" destId="{CD2B06EE-B1A7-9A42-B75C-2C1A325767E5}" srcOrd="0" destOrd="0" presId="urn:microsoft.com/office/officeart/2005/8/layout/radial5"/>
    <dgm:cxn modelId="{96E5F0F8-AA21-934C-885A-7C862AC28B38}" type="presOf" srcId="{89985992-259A-BA49-B83A-B92508F0539B}" destId="{342A10DA-ECD9-A94A-BDB4-24DF7A34993D}" srcOrd="1" destOrd="0" presId="urn:microsoft.com/office/officeart/2005/8/layout/radial5"/>
    <dgm:cxn modelId="{8FEC56ED-F34D-C64A-BA76-329CC7AF5BB5}" type="presParOf" srcId="{1F5471DE-D074-024A-804F-6C4E9C28D3F8}" destId="{F6860BCB-ACB3-0949-ABC4-9F2B3FC4CBF0}" srcOrd="0" destOrd="0" presId="urn:microsoft.com/office/officeart/2005/8/layout/radial5"/>
    <dgm:cxn modelId="{46AF0CD9-15AE-AB4A-A1D2-BA1D55D28490}" type="presParOf" srcId="{1F5471DE-D074-024A-804F-6C4E9C28D3F8}" destId="{392155C5-CC63-EA41-8827-7326458C0D6B}" srcOrd="1" destOrd="0" presId="urn:microsoft.com/office/officeart/2005/8/layout/radial5"/>
    <dgm:cxn modelId="{8E82A3B7-215B-9D4B-8A52-84A187A31C52}" type="presParOf" srcId="{392155C5-CC63-EA41-8827-7326458C0D6B}" destId="{342A10DA-ECD9-A94A-BDB4-24DF7A34993D}" srcOrd="0" destOrd="0" presId="urn:microsoft.com/office/officeart/2005/8/layout/radial5"/>
    <dgm:cxn modelId="{829581D8-BE9E-E949-B0AD-7D81BC1BBED8}" type="presParOf" srcId="{1F5471DE-D074-024A-804F-6C4E9C28D3F8}" destId="{60E6327F-4AC3-F349-BF12-D002817C21A4}" srcOrd="2" destOrd="0" presId="urn:microsoft.com/office/officeart/2005/8/layout/radial5"/>
    <dgm:cxn modelId="{877E2663-BA41-EF4B-B120-AC9FEA54E520}" type="presParOf" srcId="{1F5471DE-D074-024A-804F-6C4E9C28D3F8}" destId="{9B4BB703-3F80-9A42-9DA2-87111740718C}" srcOrd="3" destOrd="0" presId="urn:microsoft.com/office/officeart/2005/8/layout/radial5"/>
    <dgm:cxn modelId="{D7F21030-8487-DB43-A3D0-C1529F6EFA05}" type="presParOf" srcId="{9B4BB703-3F80-9A42-9DA2-87111740718C}" destId="{5D3CE5A8-EF83-534F-A280-299BDC2485F8}" srcOrd="0" destOrd="0" presId="urn:microsoft.com/office/officeart/2005/8/layout/radial5"/>
    <dgm:cxn modelId="{487DE58D-2FCD-D94D-AA1A-EF9F69F0C0CD}" type="presParOf" srcId="{1F5471DE-D074-024A-804F-6C4E9C28D3F8}" destId="{35F66326-8730-2049-8AD8-B5CF4B6CC157}" srcOrd="4" destOrd="0" presId="urn:microsoft.com/office/officeart/2005/8/layout/radial5"/>
    <dgm:cxn modelId="{4CAC13A7-90E9-314D-8CBF-75D2BF352042}" type="presParOf" srcId="{1F5471DE-D074-024A-804F-6C4E9C28D3F8}" destId="{51A44FBF-AA51-E34B-9847-CD0227069DFA}" srcOrd="5" destOrd="0" presId="urn:microsoft.com/office/officeart/2005/8/layout/radial5"/>
    <dgm:cxn modelId="{A0F50F9C-1B6C-064F-809B-B091A9686E62}" type="presParOf" srcId="{51A44FBF-AA51-E34B-9847-CD0227069DFA}" destId="{07E46176-79AC-6E46-A4D3-9B027A124FF4}" srcOrd="0" destOrd="0" presId="urn:microsoft.com/office/officeart/2005/8/layout/radial5"/>
    <dgm:cxn modelId="{F88BF271-46F2-5A49-A7F2-E7F8FE44C017}" type="presParOf" srcId="{1F5471DE-D074-024A-804F-6C4E9C28D3F8}" destId="{CD2B06EE-B1A7-9A42-B75C-2C1A325767E5}" srcOrd="6" destOrd="0" presId="urn:microsoft.com/office/officeart/2005/8/layout/radial5"/>
    <dgm:cxn modelId="{178408B2-337C-4C4E-AB67-22F7DAB488F6}" type="presParOf" srcId="{1F5471DE-D074-024A-804F-6C4E9C28D3F8}" destId="{C9391148-B15B-420A-82E5-FE1FB3ACDC87}" srcOrd="7" destOrd="0" presId="urn:microsoft.com/office/officeart/2005/8/layout/radial5"/>
    <dgm:cxn modelId="{7A191F1D-8740-4D33-9097-3AD6E4E5FC13}" type="presParOf" srcId="{C9391148-B15B-420A-82E5-FE1FB3ACDC87}" destId="{ADAD520D-DFFF-4C6F-822C-41054984EC57}" srcOrd="0" destOrd="0" presId="urn:microsoft.com/office/officeart/2005/8/layout/radial5"/>
    <dgm:cxn modelId="{EC26BE65-5AF1-401C-A663-F03B8F8867A0}" type="presParOf" srcId="{1F5471DE-D074-024A-804F-6C4E9C28D3F8}" destId="{71EE0AD5-3237-4030-BA82-474737E5D8BD}" srcOrd="8" destOrd="0" presId="urn:microsoft.com/office/officeart/2005/8/layout/radial5"/>
    <dgm:cxn modelId="{1A10C47A-DA82-2F43-984D-809BFF1C6F22}" type="presParOf" srcId="{1F5471DE-D074-024A-804F-6C4E9C28D3F8}" destId="{2F527FD0-4E03-4E4A-AB5E-04FAEFC8B75F}" srcOrd="9" destOrd="0" presId="urn:microsoft.com/office/officeart/2005/8/layout/radial5"/>
    <dgm:cxn modelId="{5B5B8FE4-7DEE-B943-A889-B66E0432EA86}" type="presParOf" srcId="{2F527FD0-4E03-4E4A-AB5E-04FAEFC8B75F}" destId="{DCF24A33-F39C-D741-BEBB-22A68CDD393F}" srcOrd="0" destOrd="0" presId="urn:microsoft.com/office/officeart/2005/8/layout/radial5"/>
    <dgm:cxn modelId="{8DCB42E5-E684-6740-A03C-0410993ADA86}" type="presParOf" srcId="{1F5471DE-D074-024A-804F-6C4E9C28D3F8}" destId="{497D661F-F005-614E-86B0-ED5B81FDEB4F}" srcOrd="10" destOrd="0" presId="urn:microsoft.com/office/officeart/2005/8/layout/radial5"/>
    <dgm:cxn modelId="{DE04910E-D6C5-CF43-80F1-186CB941899B}" type="presParOf" srcId="{1F5471DE-D074-024A-804F-6C4E9C28D3F8}" destId="{91D1854F-7BFE-624B-A665-B97DF6E61941}" srcOrd="11" destOrd="0" presId="urn:microsoft.com/office/officeart/2005/8/layout/radial5"/>
    <dgm:cxn modelId="{D9BF9BFD-E90A-3842-A541-3818F3568157}" type="presParOf" srcId="{91D1854F-7BFE-624B-A665-B97DF6E61941}" destId="{656EAC9D-DD23-2E4B-8B65-C59A3D43B03B}" srcOrd="0" destOrd="0" presId="urn:microsoft.com/office/officeart/2005/8/layout/radial5"/>
    <dgm:cxn modelId="{2E30EEC7-BC2C-FC4E-83DD-7321242F3333}" type="presParOf" srcId="{1F5471DE-D074-024A-804F-6C4E9C28D3F8}" destId="{CE517104-DC97-324C-BE60-283B8B8588F8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1D13C-F132-3C48-BA33-376788D2C9B8}">
      <dsp:nvSpPr>
        <dsp:cNvPr id="0" name=""/>
        <dsp:cNvSpPr/>
      </dsp:nvSpPr>
      <dsp:spPr>
        <a:xfrm>
          <a:off x="3501488" y="2758798"/>
          <a:ext cx="1904826" cy="19048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b="1" kern="1200" dirty="0" err="1"/>
            <a:t>Theme</a:t>
          </a:r>
          <a:r>
            <a:rPr lang="pt-BR" sz="2500" b="1" kern="1200" dirty="0"/>
            <a:t> 1: Circular Mining</a:t>
          </a:r>
          <a:endParaRPr lang="pt-BR" sz="2500" kern="1200" dirty="0"/>
        </a:p>
      </dsp:txBody>
      <dsp:txXfrm>
        <a:off x="3780443" y="3037753"/>
        <a:ext cx="1346916" cy="1346916"/>
      </dsp:txXfrm>
    </dsp:sp>
    <dsp:sp modelId="{EE92A4BF-38CB-0746-9D63-F13B9F8C38C1}">
      <dsp:nvSpPr>
        <dsp:cNvPr id="0" name=""/>
        <dsp:cNvSpPr/>
      </dsp:nvSpPr>
      <dsp:spPr>
        <a:xfrm rot="10800000">
          <a:off x="1278216" y="3439773"/>
          <a:ext cx="2100992" cy="5428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E70165-35BA-E946-8C74-B9F4DBE4C672}">
      <dsp:nvSpPr>
        <dsp:cNvPr id="0" name=""/>
        <dsp:cNvSpPr/>
      </dsp:nvSpPr>
      <dsp:spPr>
        <a:xfrm>
          <a:off x="611527" y="3177860"/>
          <a:ext cx="1333378" cy="106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AI Plan for the Common Good</a:t>
          </a:r>
          <a:endParaRPr lang="pt-BR" sz="1600" kern="1200" dirty="0"/>
        </a:p>
      </dsp:txBody>
      <dsp:txXfrm>
        <a:off x="642770" y="3209103"/>
        <a:ext cx="1270892" cy="1004216"/>
      </dsp:txXfrm>
    </dsp:sp>
    <dsp:sp modelId="{44024B00-77DB-7544-8AD1-379DDF55BE2F}">
      <dsp:nvSpPr>
        <dsp:cNvPr id="0" name=""/>
        <dsp:cNvSpPr/>
      </dsp:nvSpPr>
      <dsp:spPr>
        <a:xfrm rot="12600000">
          <a:off x="1562937" y="2377179"/>
          <a:ext cx="2100992" cy="5428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BC044C-6DFA-4D45-8E1D-1B346B45C07E}">
      <dsp:nvSpPr>
        <dsp:cNvPr id="0" name=""/>
        <dsp:cNvSpPr/>
      </dsp:nvSpPr>
      <dsp:spPr>
        <a:xfrm>
          <a:off x="1036988" y="1590017"/>
          <a:ext cx="1333378" cy="106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Science, Technology and Innovation Plan for Advanced Materials</a:t>
          </a:r>
          <a:endParaRPr lang="pt-BR" sz="1200" kern="1200" dirty="0"/>
        </a:p>
      </dsp:txBody>
      <dsp:txXfrm>
        <a:off x="1068231" y="1621260"/>
        <a:ext cx="1270892" cy="1004216"/>
      </dsp:txXfrm>
    </dsp:sp>
    <dsp:sp modelId="{9977AE77-17E7-AA42-A6C2-92FF2AC4BE88}">
      <dsp:nvSpPr>
        <dsp:cNvPr id="0" name=""/>
        <dsp:cNvSpPr/>
      </dsp:nvSpPr>
      <dsp:spPr>
        <a:xfrm rot="14400000">
          <a:off x="2340810" y="1599305"/>
          <a:ext cx="2100992" cy="5428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1ADCDC-3BF8-BB47-A591-0831723A37E9}">
      <dsp:nvSpPr>
        <dsp:cNvPr id="0" name=""/>
        <dsp:cNvSpPr/>
      </dsp:nvSpPr>
      <dsp:spPr>
        <a:xfrm>
          <a:off x="2199369" y="427635"/>
          <a:ext cx="1333378" cy="106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 err="1"/>
            <a:t>National</a:t>
          </a:r>
          <a:r>
            <a:rPr lang="pt-BR" sz="1600" kern="1200" dirty="0"/>
            <a:t> Circular </a:t>
          </a:r>
          <a:r>
            <a:rPr lang="pt-BR" sz="1600" kern="1200" dirty="0" err="1"/>
            <a:t>Economy</a:t>
          </a:r>
          <a:r>
            <a:rPr lang="pt-BR" sz="1600" kern="1200" dirty="0"/>
            <a:t> </a:t>
          </a:r>
          <a:r>
            <a:rPr lang="pt-BR" sz="1600" kern="1200" dirty="0" err="1"/>
            <a:t>Plan</a:t>
          </a:r>
          <a:endParaRPr lang="pt-BR" sz="1600" kern="1200" dirty="0"/>
        </a:p>
      </dsp:txBody>
      <dsp:txXfrm>
        <a:off x="2230612" y="458878"/>
        <a:ext cx="1270892" cy="1004216"/>
      </dsp:txXfrm>
    </dsp:sp>
    <dsp:sp modelId="{AE5F0823-79A0-714E-A56C-578F19C85E03}">
      <dsp:nvSpPr>
        <dsp:cNvPr id="0" name=""/>
        <dsp:cNvSpPr/>
      </dsp:nvSpPr>
      <dsp:spPr>
        <a:xfrm rot="16200000">
          <a:off x="3403405" y="1314584"/>
          <a:ext cx="2100992" cy="5428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DE1B23C-9F6D-E146-932B-2A3C06C4101B}">
      <dsp:nvSpPr>
        <dsp:cNvPr id="0" name=""/>
        <dsp:cNvSpPr/>
      </dsp:nvSpPr>
      <dsp:spPr>
        <a:xfrm>
          <a:off x="3787212" y="2174"/>
          <a:ext cx="1333378" cy="106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National Policy for Sustainable Territorial Development</a:t>
          </a:r>
          <a:endParaRPr lang="pt-BR" sz="1400" kern="1200" dirty="0"/>
        </a:p>
      </dsp:txBody>
      <dsp:txXfrm>
        <a:off x="3818455" y="33417"/>
        <a:ext cx="1270892" cy="1004216"/>
      </dsp:txXfrm>
    </dsp:sp>
    <dsp:sp modelId="{504D28DE-1B7F-0242-9E81-DC968305D7BC}">
      <dsp:nvSpPr>
        <dsp:cNvPr id="0" name=""/>
        <dsp:cNvSpPr/>
      </dsp:nvSpPr>
      <dsp:spPr>
        <a:xfrm rot="18000000">
          <a:off x="4466000" y="1599305"/>
          <a:ext cx="2100992" cy="5428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C18E9D0-7E8F-D64A-95D4-35D93AD44E72}">
      <dsp:nvSpPr>
        <dsp:cNvPr id="0" name=""/>
        <dsp:cNvSpPr/>
      </dsp:nvSpPr>
      <dsp:spPr>
        <a:xfrm>
          <a:off x="5375055" y="427635"/>
          <a:ext cx="1333378" cy="106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 err="1"/>
            <a:t>National</a:t>
          </a:r>
          <a:r>
            <a:rPr lang="pt-BR" sz="2100" kern="1200" dirty="0"/>
            <a:t> Mining </a:t>
          </a:r>
          <a:r>
            <a:rPr lang="pt-BR" sz="2100" kern="1200" dirty="0" err="1"/>
            <a:t>Plan</a:t>
          </a:r>
          <a:endParaRPr lang="pt-BR" sz="2100" kern="1200" dirty="0"/>
        </a:p>
      </dsp:txBody>
      <dsp:txXfrm>
        <a:off x="5406298" y="458878"/>
        <a:ext cx="1270892" cy="1004216"/>
      </dsp:txXfrm>
    </dsp:sp>
    <dsp:sp modelId="{8D76A244-85BC-2C42-8386-C3125DFA71A1}">
      <dsp:nvSpPr>
        <dsp:cNvPr id="0" name=""/>
        <dsp:cNvSpPr/>
      </dsp:nvSpPr>
      <dsp:spPr>
        <a:xfrm rot="19800000">
          <a:off x="5243873" y="2377179"/>
          <a:ext cx="2100992" cy="5428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BE2D608-C93F-BA49-AED0-9E566F1CF529}">
      <dsp:nvSpPr>
        <dsp:cNvPr id="0" name=""/>
        <dsp:cNvSpPr/>
      </dsp:nvSpPr>
      <dsp:spPr>
        <a:xfrm>
          <a:off x="6537437" y="1590017"/>
          <a:ext cx="1333378" cy="106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 err="1"/>
            <a:t>Brazilian</a:t>
          </a:r>
          <a:r>
            <a:rPr lang="pt-BR" sz="2100" kern="1200" dirty="0"/>
            <a:t> Mineral </a:t>
          </a:r>
          <a:r>
            <a:rPr lang="pt-BR" sz="2100" kern="1200" dirty="0" err="1"/>
            <a:t>Policy</a:t>
          </a:r>
          <a:endParaRPr lang="pt-BR" sz="2100" kern="1200" dirty="0"/>
        </a:p>
      </dsp:txBody>
      <dsp:txXfrm>
        <a:off x="6568680" y="1621260"/>
        <a:ext cx="1270892" cy="1004216"/>
      </dsp:txXfrm>
    </dsp:sp>
    <dsp:sp modelId="{78F32B55-F87B-514A-9020-CE887E5912CA}">
      <dsp:nvSpPr>
        <dsp:cNvPr id="0" name=""/>
        <dsp:cNvSpPr/>
      </dsp:nvSpPr>
      <dsp:spPr>
        <a:xfrm>
          <a:off x="5528595" y="3439773"/>
          <a:ext cx="2100992" cy="542875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F0B3973-FFA8-224B-BBA2-B6E8C3351F95}">
      <dsp:nvSpPr>
        <dsp:cNvPr id="0" name=""/>
        <dsp:cNvSpPr/>
      </dsp:nvSpPr>
      <dsp:spPr>
        <a:xfrm>
          <a:off x="6962898" y="3177860"/>
          <a:ext cx="1333378" cy="10667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 err="1"/>
            <a:t>SDGs</a:t>
          </a:r>
          <a:r>
            <a:rPr lang="pt-BR" sz="2100" kern="1200" dirty="0"/>
            <a:t> 06, 08, 12 e 15.</a:t>
          </a:r>
        </a:p>
      </dsp:txBody>
      <dsp:txXfrm>
        <a:off x="6994141" y="3209103"/>
        <a:ext cx="1270892" cy="10042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860BCB-ACB3-0949-ABC4-9F2B3FC4CBF0}">
      <dsp:nvSpPr>
        <dsp:cNvPr id="0" name=""/>
        <dsp:cNvSpPr/>
      </dsp:nvSpPr>
      <dsp:spPr>
        <a:xfrm>
          <a:off x="3208163" y="1640374"/>
          <a:ext cx="1964851" cy="16151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 err="1"/>
            <a:t>Theme</a:t>
          </a:r>
          <a:r>
            <a:rPr lang="pt-BR" sz="1800" b="1" kern="1200" dirty="0"/>
            <a:t> 2: </a:t>
          </a:r>
          <a:r>
            <a:rPr lang="en-US" sz="1800" b="1" kern="1200" dirty="0">
              <a:solidFill>
                <a:prstClr val="white"/>
              </a:solidFill>
              <a:latin typeface="Aptos" panose="02110004020202020204"/>
              <a:ea typeface="+mn-ea"/>
              <a:cs typeface="+mn-cs"/>
            </a:rPr>
            <a:t>Mining: Health, Society, and Education</a:t>
          </a:r>
          <a:endParaRPr lang="pt-BR" sz="1800" b="1" kern="1200" dirty="0">
            <a:solidFill>
              <a:prstClr val="white"/>
            </a:solidFill>
            <a:latin typeface="Aptos" panose="02110004020202020204"/>
            <a:ea typeface="+mn-ea"/>
            <a:cs typeface="+mn-cs"/>
          </a:endParaRPr>
        </a:p>
      </dsp:txBody>
      <dsp:txXfrm>
        <a:off x="3495909" y="1876907"/>
        <a:ext cx="1389359" cy="1142084"/>
      </dsp:txXfrm>
    </dsp:sp>
    <dsp:sp modelId="{392155C5-CC63-EA41-8827-7326458C0D6B}">
      <dsp:nvSpPr>
        <dsp:cNvPr id="0" name=""/>
        <dsp:cNvSpPr/>
      </dsp:nvSpPr>
      <dsp:spPr>
        <a:xfrm rot="16242187">
          <a:off x="4107130" y="1246868"/>
          <a:ext cx="191028" cy="437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>
        <a:off x="4135432" y="1363020"/>
        <a:ext cx="133720" cy="262502"/>
      </dsp:txXfrm>
    </dsp:sp>
    <dsp:sp modelId="{60E6327F-4AC3-F349-BF12-D002817C21A4}">
      <dsp:nvSpPr>
        <dsp:cNvPr id="0" name=""/>
        <dsp:cNvSpPr/>
      </dsp:nvSpPr>
      <dsp:spPr>
        <a:xfrm>
          <a:off x="3120520" y="0"/>
          <a:ext cx="2184512" cy="12800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National Policy for Sustainable Territorial Development</a:t>
          </a:r>
          <a:endParaRPr lang="pt-BR" sz="1600" kern="1200" dirty="0"/>
        </a:p>
      </dsp:txBody>
      <dsp:txXfrm>
        <a:off x="3440434" y="187456"/>
        <a:ext cx="1544684" cy="905116"/>
      </dsp:txXfrm>
    </dsp:sp>
    <dsp:sp modelId="{9B4BB703-3F80-9A42-9DA2-87111740718C}">
      <dsp:nvSpPr>
        <dsp:cNvPr id="0" name=""/>
        <dsp:cNvSpPr/>
      </dsp:nvSpPr>
      <dsp:spPr>
        <a:xfrm rot="9414108">
          <a:off x="2786975" y="2743352"/>
          <a:ext cx="396186" cy="437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 rot="10800000">
        <a:off x="2901067" y="2807538"/>
        <a:ext cx="277330" cy="262502"/>
      </dsp:txXfrm>
    </dsp:sp>
    <dsp:sp modelId="{35F66326-8730-2049-8AD8-B5CF4B6CC157}">
      <dsp:nvSpPr>
        <dsp:cNvPr id="0" name=""/>
        <dsp:cNvSpPr/>
      </dsp:nvSpPr>
      <dsp:spPr>
        <a:xfrm>
          <a:off x="325071" y="2841822"/>
          <a:ext cx="2578637" cy="1409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National Policy for the Sustainable Development of Traditional Peoples and Communities</a:t>
          </a:r>
          <a:endParaRPr lang="pt-BR" sz="1600" kern="1200" dirty="0"/>
        </a:p>
      </dsp:txBody>
      <dsp:txXfrm>
        <a:off x="702704" y="3048275"/>
        <a:ext cx="1823371" cy="996841"/>
      </dsp:txXfrm>
    </dsp:sp>
    <dsp:sp modelId="{51A44FBF-AA51-E34B-9847-CD0227069DFA}">
      <dsp:nvSpPr>
        <dsp:cNvPr id="0" name=""/>
        <dsp:cNvSpPr/>
      </dsp:nvSpPr>
      <dsp:spPr>
        <a:xfrm rot="20595906">
          <a:off x="5255262" y="1852335"/>
          <a:ext cx="377406" cy="437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>
        <a:off x="5257660" y="1956136"/>
        <a:ext cx="264184" cy="262502"/>
      </dsp:txXfrm>
    </dsp:sp>
    <dsp:sp modelId="{CD2B06EE-B1A7-9A42-B75C-2C1A325767E5}">
      <dsp:nvSpPr>
        <dsp:cNvPr id="0" name=""/>
        <dsp:cNvSpPr/>
      </dsp:nvSpPr>
      <dsp:spPr>
        <a:xfrm>
          <a:off x="5417971" y="1128121"/>
          <a:ext cx="2979119" cy="10058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National Plan for Education in Human Rights</a:t>
          </a:r>
          <a:endParaRPr lang="pt-BR" sz="2000" kern="1200" dirty="0"/>
        </a:p>
      </dsp:txBody>
      <dsp:txXfrm>
        <a:off x="5854253" y="1275418"/>
        <a:ext cx="2106555" cy="711210"/>
      </dsp:txXfrm>
    </dsp:sp>
    <dsp:sp modelId="{C9391148-B15B-420A-82E5-FE1FB3ACDC87}">
      <dsp:nvSpPr>
        <dsp:cNvPr id="0" name=""/>
        <dsp:cNvSpPr/>
      </dsp:nvSpPr>
      <dsp:spPr>
        <a:xfrm rot="4712310">
          <a:off x="4288654" y="3204625"/>
          <a:ext cx="199409" cy="437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>
        <a:off x="4312622" y="3262810"/>
        <a:ext cx="139586" cy="262502"/>
      </dsp:txXfrm>
    </dsp:sp>
    <dsp:sp modelId="{71EE0AD5-3237-4030-BA82-474737E5D8BD}">
      <dsp:nvSpPr>
        <dsp:cNvPr id="0" name=""/>
        <dsp:cNvSpPr/>
      </dsp:nvSpPr>
      <dsp:spPr>
        <a:xfrm>
          <a:off x="3530724" y="3608135"/>
          <a:ext cx="2051087" cy="128677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National Policy for Regional Development </a:t>
          </a:r>
          <a:endParaRPr lang="pt-BR" sz="1600" kern="1200" dirty="0"/>
        </a:p>
      </dsp:txBody>
      <dsp:txXfrm>
        <a:off x="3831099" y="3796578"/>
        <a:ext cx="1450337" cy="909884"/>
      </dsp:txXfrm>
    </dsp:sp>
    <dsp:sp modelId="{2F527FD0-4E03-4E4A-AB5E-04FAEFC8B75F}">
      <dsp:nvSpPr>
        <dsp:cNvPr id="0" name=""/>
        <dsp:cNvSpPr/>
      </dsp:nvSpPr>
      <dsp:spPr>
        <a:xfrm rot="12405420">
          <a:off x="2826502" y="1642233"/>
          <a:ext cx="399845" cy="437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 rot="10800000">
        <a:off x="2940033" y="1756735"/>
        <a:ext cx="279892" cy="262502"/>
      </dsp:txXfrm>
    </dsp:sp>
    <dsp:sp modelId="{497D661F-F005-614E-86B0-ED5B81FDEB4F}">
      <dsp:nvSpPr>
        <dsp:cNvPr id="0" name=""/>
        <dsp:cNvSpPr/>
      </dsp:nvSpPr>
      <dsp:spPr>
        <a:xfrm>
          <a:off x="1051010" y="780608"/>
          <a:ext cx="1847172" cy="110009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National Plan for Education</a:t>
          </a:r>
          <a:endParaRPr lang="pt-BR" sz="2000" kern="1200" dirty="0"/>
        </a:p>
      </dsp:txBody>
      <dsp:txXfrm>
        <a:off x="1321522" y="941714"/>
        <a:ext cx="1306148" cy="777887"/>
      </dsp:txXfrm>
    </dsp:sp>
    <dsp:sp modelId="{91D1854F-7BFE-624B-A665-B97DF6E61941}">
      <dsp:nvSpPr>
        <dsp:cNvPr id="0" name=""/>
        <dsp:cNvSpPr/>
      </dsp:nvSpPr>
      <dsp:spPr>
        <a:xfrm rot="921960">
          <a:off x="5324703" y="2613582"/>
          <a:ext cx="529250" cy="4375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>
        <a:off x="5327049" y="2683692"/>
        <a:ext cx="397999" cy="262502"/>
      </dsp:txXfrm>
    </dsp:sp>
    <dsp:sp modelId="{CE517104-DC97-324C-BE60-283B8B8588F8}">
      <dsp:nvSpPr>
        <dsp:cNvPr id="0" name=""/>
        <dsp:cNvSpPr/>
      </dsp:nvSpPr>
      <dsp:spPr>
        <a:xfrm>
          <a:off x="5965439" y="2677468"/>
          <a:ext cx="2084478" cy="10892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 err="1"/>
            <a:t>SDGs</a:t>
          </a:r>
          <a:r>
            <a:rPr lang="pt-BR" sz="2000" kern="1200" dirty="0"/>
            <a:t> 03, 04, 10, 13 e 16</a:t>
          </a:r>
        </a:p>
      </dsp:txBody>
      <dsp:txXfrm>
        <a:off x="6270704" y="2836989"/>
        <a:ext cx="1473948" cy="7702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AF8FC-D303-AE4D-86EC-83C0AB4244BA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A824E-47F0-8F40-8106-5448DC2F7E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83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>
          <a:extLst>
            <a:ext uri="{FF2B5EF4-FFF2-40B4-BE49-F238E27FC236}">
              <a16:creationId xmlns:a16="http://schemas.microsoft.com/office/drawing/2014/main" id="{E5F19B34-B668-9799-BECF-D1D1FC7B3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>
            <a:extLst>
              <a:ext uri="{FF2B5EF4-FFF2-40B4-BE49-F238E27FC236}">
                <a16:creationId xmlns:a16="http://schemas.microsoft.com/office/drawing/2014/main" id="{A66F9C90-B264-9B87-1A4C-CE3EDA1262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1:notes">
            <a:extLst>
              <a:ext uri="{FF2B5EF4-FFF2-40B4-BE49-F238E27FC236}">
                <a16:creationId xmlns:a16="http://schemas.microsoft.com/office/drawing/2014/main" id="{3E757075-B2D9-A698-F255-14E841C0CC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878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7B55F-259A-E34C-BA94-DFC8481D20C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4064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FD1DF-1245-C547-B4FA-8D00715E1237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8405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>
          <a:extLst>
            <a:ext uri="{FF2B5EF4-FFF2-40B4-BE49-F238E27FC236}">
              <a16:creationId xmlns:a16="http://schemas.microsoft.com/office/drawing/2014/main" id="{6E90F981-8CFF-1052-DEBF-EF078576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:notes">
            <a:extLst>
              <a:ext uri="{FF2B5EF4-FFF2-40B4-BE49-F238E27FC236}">
                <a16:creationId xmlns:a16="http://schemas.microsoft.com/office/drawing/2014/main" id="{76EC1F10-B7ED-FB70-D44E-5D4C98F31E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:notes">
            <a:extLst>
              <a:ext uri="{FF2B5EF4-FFF2-40B4-BE49-F238E27FC236}">
                <a16:creationId xmlns:a16="http://schemas.microsoft.com/office/drawing/2014/main" id="{D5AB92EC-17C9-D73C-5903-DE6526BEBC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2685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F3295A27-E640-8E57-40A1-21FF413CA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>
            <a:extLst>
              <a:ext uri="{FF2B5EF4-FFF2-40B4-BE49-F238E27FC236}">
                <a16:creationId xmlns:a16="http://schemas.microsoft.com/office/drawing/2014/main" id="{DD8D2981-038C-0D8B-7031-7F3845FEB5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:notes">
            <a:extLst>
              <a:ext uri="{FF2B5EF4-FFF2-40B4-BE49-F238E27FC236}">
                <a16:creationId xmlns:a16="http://schemas.microsoft.com/office/drawing/2014/main" id="{2632A204-D482-F745-2B7E-2A8958A727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9078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2477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>
          <a:extLst>
            <a:ext uri="{FF2B5EF4-FFF2-40B4-BE49-F238E27FC236}">
              <a16:creationId xmlns:a16="http://schemas.microsoft.com/office/drawing/2014/main" id="{6E90F981-8CFF-1052-DEBF-EF0785760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:notes">
            <a:extLst>
              <a:ext uri="{FF2B5EF4-FFF2-40B4-BE49-F238E27FC236}">
                <a16:creationId xmlns:a16="http://schemas.microsoft.com/office/drawing/2014/main" id="{76EC1F10-B7ED-FB70-D44E-5D4C98F31E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:notes">
            <a:extLst>
              <a:ext uri="{FF2B5EF4-FFF2-40B4-BE49-F238E27FC236}">
                <a16:creationId xmlns:a16="http://schemas.microsoft.com/office/drawing/2014/main" id="{D5AB92EC-17C9-D73C-5903-DE6526BEBC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337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963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03DDA-1255-F5B4-5896-F68D74DD0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E124BE9-7FF5-DE4C-C67B-B5C5F7C38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59269B2-D835-D903-8BEE-200781AF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0BFEAC4-5EB9-B6EF-9C4F-59F3D38BA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F25444-A551-4919-D39F-1BF90263E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700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F0BB6-717D-FB3E-CDA3-5CC14B826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F8D49FC-9C10-0908-3ECE-07192B54D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4482D85-90BC-993F-748D-E7E962917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51E137-3634-7399-4480-3CBCBCAD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B8E08E-D077-56B3-A5AE-01BF5CC4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863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769D318-E974-1357-6C04-E2C2D9048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415030F-E110-7021-855E-B9CF4DDAE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A1E7F21-C87B-891C-ACC6-AACD1080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6CA885-FE40-73B2-D50B-94057E4E8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6A7C46A-F997-0DAB-40B1-49D6894B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781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A49C9A-13DE-8B70-13E9-E2DAC9BF4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7F1B33-9904-8DF4-6A3F-163DEC17A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FC7707-8CEF-85EA-60BB-A13625D1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013383-4C45-697F-6089-E03C92AF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DF218F-B778-E588-129D-92BA5DC3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6656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5E78C-256A-4836-1A2A-1D137774E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E218E7-9479-2A70-CD37-FC36AB83B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170B3D2-F499-76EF-1EA1-16B134DE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8B15C9C-0602-9092-D428-BEFDF8CB9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F48195-7726-2F79-0622-43B127CC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001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D7CDAA-C364-09E4-2F56-531C407F3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7E1F03-4200-ED3D-802A-FA47560FF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5C98D7-51C5-ABBD-93BA-3ED0110B5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0A718A4-4CF6-875D-2FD8-1B47710B9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9066149-0FBE-EB32-05E9-992A96FC7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EF59CF-E367-F6C4-3B75-B59B2E6D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317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AC340E-3C56-79CE-2A5A-C45B2BBBC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1AF8A1B-4761-65C6-4197-65A3F760B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3CA818-BBB7-60FF-FF26-271713D2E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F66850F-1D56-B4DE-E251-9BCD16075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D6993AA-DFD0-7384-11ED-DB33F8D626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7322E11-0C05-6EDC-5166-E272B00F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AA53A1B-D2CE-7415-084A-429A05AF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2685BC4-6269-F650-A48C-A9E335D3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665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AA1D85-94E2-810E-3972-B74AC76E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A2FCC38-6AC0-9854-CAA4-F0087CCB3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4C5D78B-184F-9A90-D2B2-5FFC51EE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3D218D0-45E7-A01F-A597-B3F8A783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47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65E7C1F-7529-ADDC-7ACA-9BBB8B70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5147032-30BA-696C-700B-207AA51D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4D8FDE6-16A3-832D-7CBB-2C70051F3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156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334BB-8617-EAE5-01CE-4CE8A65CD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8C93D9-4661-905F-AFC7-A802DFD09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C452FA2-AE6F-94F7-6936-D2351910D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72828C4-CC55-F52C-3766-19B8C7E0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D760CB-9B37-8204-B1B5-BA2AB8A8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E90823-5537-D67D-E4BC-DA433D0F5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70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36304-53E0-1943-1BBF-F6409181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5F33FC8-97EF-1CA4-5784-2FB1D07960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EF6067-DB2A-2C20-7CBB-08A5B3036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5C4215A-0D73-D6C6-567B-B2A27E673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8ED739-0B30-5969-025A-64F2AF41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FBBD740-8EAC-DF2A-CDD1-1E80A8E6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083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FBB556B-BBE5-8311-88C3-3EB8E7166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866C58-26C0-1474-26F7-26D0DC138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0A8796-9115-8C31-8108-C585C5EBE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428943-375E-1D41-A5E9-EBC20A445DD2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2CA8F3-A6E0-CE61-D868-63711021E4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35D99B-9127-07B5-0502-FA9226B5A2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08EE8F-F216-AF41-8B63-8DDD47B162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49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1.png"/><Relationship Id="rId5" Type="http://schemas.openxmlformats.org/officeDocument/2006/relationships/image" Target="../media/image25.jpeg"/><Relationship Id="rId10" Type="http://schemas.openxmlformats.org/officeDocument/2006/relationships/image" Target="../media/image30.sv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>
          <a:extLst>
            <a:ext uri="{FF2B5EF4-FFF2-40B4-BE49-F238E27FC236}">
              <a16:creationId xmlns:a16="http://schemas.microsoft.com/office/drawing/2014/main" id="{A7C4493C-CB57-D4D6-9953-94D12A2E1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">
            <a:extLst>
              <a:ext uri="{FF2B5EF4-FFF2-40B4-BE49-F238E27FC236}">
                <a16:creationId xmlns:a16="http://schemas.microsoft.com/office/drawing/2014/main" id="{84269154-674E-A96D-AF58-52FF9228954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25784" y="-344998"/>
            <a:ext cx="10372602" cy="494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Play"/>
              <a:buNone/>
            </a:pPr>
            <a:r>
              <a:rPr lang="pt-BR" sz="4800" dirty="0" err="1"/>
              <a:t>MineraMundi</a:t>
            </a:r>
            <a:r>
              <a:rPr lang="pt-BR" sz="4800" dirty="0"/>
              <a:t>: </a:t>
            </a:r>
            <a:r>
              <a:rPr lang="en-US" sz="4800" dirty="0"/>
              <a:t>International research network on mining, sustainability and social development</a:t>
            </a:r>
            <a:br>
              <a:rPr lang="en-US" sz="4000" dirty="0">
                <a:solidFill>
                  <a:srgbClr val="7F7F7F"/>
                </a:solidFill>
              </a:rPr>
            </a:br>
            <a:br>
              <a:rPr lang="pt-BR" sz="4400" dirty="0">
                <a:solidFill>
                  <a:srgbClr val="7F7F7F"/>
                </a:solidFill>
              </a:rPr>
            </a:br>
            <a:endParaRPr sz="2400" dirty="0"/>
          </a:p>
        </p:txBody>
      </p:sp>
      <p:sp>
        <p:nvSpPr>
          <p:cNvPr id="187" name="Google Shape;187;p1">
            <a:extLst>
              <a:ext uri="{FF2B5EF4-FFF2-40B4-BE49-F238E27FC236}">
                <a16:creationId xmlns:a16="http://schemas.microsoft.com/office/drawing/2014/main" id="{FE1F69D6-44A6-6AD0-2331-F0BDE810BF2A}"/>
              </a:ext>
            </a:extLst>
          </p:cNvPr>
          <p:cNvSpPr txBox="1"/>
          <p:nvPr/>
        </p:nvSpPr>
        <p:spPr>
          <a:xfrm>
            <a:off x="3048000" y="296724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">
            <a:extLst>
              <a:ext uri="{FF2B5EF4-FFF2-40B4-BE49-F238E27FC236}">
                <a16:creationId xmlns:a16="http://schemas.microsoft.com/office/drawing/2014/main" id="{4B80750A-B260-9215-EDAF-28E3A77BFA07}"/>
              </a:ext>
            </a:extLst>
          </p:cNvPr>
          <p:cNvSpPr txBox="1"/>
          <p:nvPr/>
        </p:nvSpPr>
        <p:spPr>
          <a:xfrm>
            <a:off x="3048000" y="296724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23C344-AEDA-7ADD-54AE-CF8E5A9C1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404" y="152983"/>
            <a:ext cx="5019363" cy="1264721"/>
          </a:xfrm>
          <a:prstGeom prst="rect">
            <a:avLst/>
          </a:prstGeom>
        </p:spPr>
      </p:pic>
      <p:graphicFrame>
        <p:nvGraphicFramePr>
          <p:cNvPr id="3" name="Tabela 4">
            <a:extLst>
              <a:ext uri="{FF2B5EF4-FFF2-40B4-BE49-F238E27FC236}">
                <a16:creationId xmlns:a16="http://schemas.microsoft.com/office/drawing/2014/main" id="{8D072C7D-4ABA-6A1F-E66C-7E58273ED9F8}"/>
              </a:ext>
            </a:extLst>
          </p:cNvPr>
          <p:cNvGraphicFramePr>
            <a:graphicFrameLocks noGrp="1"/>
          </p:cNvGraphicFramePr>
          <p:nvPr/>
        </p:nvGraphicFramePr>
        <p:xfrm>
          <a:off x="1491759" y="5247604"/>
          <a:ext cx="9208482" cy="1437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747">
                  <a:extLst>
                    <a:ext uri="{9D8B030D-6E8A-4147-A177-3AD203B41FA5}">
                      <a16:colId xmlns:a16="http://schemas.microsoft.com/office/drawing/2014/main" val="2726522240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2063706397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3582496886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1382545934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1979149101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3555044458"/>
                    </a:ext>
                  </a:extLst>
                </a:gridCol>
              </a:tblGrid>
              <a:tr h="1437264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691030"/>
                  </a:ext>
                </a:extLst>
              </a:tr>
            </a:tbl>
          </a:graphicData>
        </a:graphic>
      </p:graphicFrame>
      <p:sp>
        <p:nvSpPr>
          <p:cNvPr id="5" name="Freeform 6">
            <a:extLst>
              <a:ext uri="{FF2B5EF4-FFF2-40B4-BE49-F238E27FC236}">
                <a16:creationId xmlns:a16="http://schemas.microsoft.com/office/drawing/2014/main" id="{C0228F50-31D3-A49C-9F6F-9DE440B2D2EC}"/>
              </a:ext>
            </a:extLst>
          </p:cNvPr>
          <p:cNvSpPr/>
          <p:nvPr/>
        </p:nvSpPr>
        <p:spPr>
          <a:xfrm>
            <a:off x="-201612" y="3336575"/>
            <a:ext cx="12630233" cy="3525725"/>
          </a:xfrm>
          <a:custGeom>
            <a:avLst/>
            <a:gdLst/>
            <a:ahLst/>
            <a:cxnLst/>
            <a:rect l="l" t="t" r="r" b="b"/>
            <a:pathLst>
              <a:path w="19319040" h="3525725">
                <a:moveTo>
                  <a:pt x="0" y="0"/>
                </a:moveTo>
                <a:lnTo>
                  <a:pt x="19319040" y="0"/>
                </a:lnTo>
                <a:lnTo>
                  <a:pt x="19319040" y="3525725"/>
                </a:lnTo>
                <a:lnTo>
                  <a:pt x="0" y="3525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504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>
          <a:extLst>
            <a:ext uri="{FF2B5EF4-FFF2-40B4-BE49-F238E27FC236}">
              <a16:creationId xmlns:a16="http://schemas.microsoft.com/office/drawing/2014/main" id="{F932A73D-7B8E-E237-54DC-76B3A52C8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">
            <a:extLst>
              <a:ext uri="{FF2B5EF4-FFF2-40B4-BE49-F238E27FC236}">
                <a16:creationId xmlns:a16="http://schemas.microsoft.com/office/drawing/2014/main" id="{92F84851-B7A9-BBED-CDAF-98DD504C45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090" y="351224"/>
            <a:ext cx="2941722" cy="780836"/>
          </a:xfrm>
          <a:prstGeom prst="rect">
            <a:avLst/>
          </a:prstGeom>
        </p:spPr>
        <p:txBody>
          <a:bodyPr spcFirstLastPara="1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Play"/>
              <a:buNone/>
            </a:pPr>
            <a:r>
              <a:rPr lang="pt-BR" sz="4800" dirty="0" err="1">
                <a:solidFill>
                  <a:srgbClr val="C00000"/>
                </a:solidFill>
              </a:rPr>
              <a:t>Theme</a:t>
            </a:r>
            <a:r>
              <a:rPr lang="pt-BR" sz="4800" dirty="0">
                <a:solidFill>
                  <a:srgbClr val="C00000"/>
                </a:solidFill>
              </a:rPr>
              <a:t> 1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E85EDB-B112-12FA-1835-E8FC58AA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580" y="0"/>
            <a:ext cx="3092420" cy="780836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0BF07F8-4802-D809-BEAE-4A8AC08C18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119285"/>
              </p:ext>
            </p:extLst>
          </p:nvPr>
        </p:nvGraphicFramePr>
        <p:xfrm>
          <a:off x="-236307" y="1840977"/>
          <a:ext cx="8907804" cy="4665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BCB1DC8D-0EC8-A8B2-A47F-EADBE4857B0F}"/>
              </a:ext>
            </a:extLst>
          </p:cNvPr>
          <p:cNvSpPr txBox="1"/>
          <p:nvPr/>
        </p:nvSpPr>
        <p:spPr>
          <a:xfrm>
            <a:off x="8527659" y="4475451"/>
            <a:ext cx="3410912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SDGs</a:t>
            </a:r>
            <a:r>
              <a:rPr lang="pt-BR" dirty="0"/>
              <a:t> 06 - Clean </a:t>
            </a:r>
            <a:r>
              <a:rPr lang="pt-BR" dirty="0" err="1"/>
              <a:t>Water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Sanitation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SDGs</a:t>
            </a:r>
            <a:r>
              <a:rPr lang="pt-BR" dirty="0"/>
              <a:t> 08 - </a:t>
            </a:r>
            <a:r>
              <a:rPr lang="en-US" dirty="0"/>
              <a:t>Decent Work and Economic Growth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SDGs</a:t>
            </a:r>
            <a:r>
              <a:rPr lang="pt-BR" dirty="0"/>
              <a:t> 12 - </a:t>
            </a:r>
            <a:r>
              <a:rPr lang="pt-BR" dirty="0" err="1"/>
              <a:t>Responsible</a:t>
            </a:r>
            <a:r>
              <a:rPr lang="pt-BR" dirty="0"/>
              <a:t> </a:t>
            </a:r>
            <a:r>
              <a:rPr lang="pt-BR" dirty="0" err="1"/>
              <a:t>Consumption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Production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SDGs</a:t>
            </a:r>
            <a:r>
              <a:rPr lang="pt-BR" dirty="0"/>
              <a:t> 15 - Life </a:t>
            </a:r>
            <a:r>
              <a:rPr lang="pt-BR" dirty="0" err="1"/>
              <a:t>on</a:t>
            </a:r>
            <a:r>
              <a:rPr lang="pt-BR" dirty="0"/>
              <a:t> Land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99B44E4-E0E6-AFD3-C670-D57723818C18}"/>
              </a:ext>
            </a:extLst>
          </p:cNvPr>
          <p:cNvSpPr txBox="1"/>
          <p:nvPr/>
        </p:nvSpPr>
        <p:spPr>
          <a:xfrm>
            <a:off x="274090" y="1132060"/>
            <a:ext cx="882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Alignment of Theme with Brazil's Priorities and SDGs:</a:t>
            </a:r>
            <a:endParaRPr lang="pt-BR" sz="2800" dirty="0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ECCE06F4-C70E-A2C7-7DDB-A66C6F374C4F}"/>
              </a:ext>
            </a:extLst>
          </p:cNvPr>
          <p:cNvSpPr/>
          <p:nvPr/>
        </p:nvSpPr>
        <p:spPr>
          <a:xfrm>
            <a:off x="8344102" y="1655280"/>
            <a:ext cx="3743123" cy="2634474"/>
          </a:xfrm>
          <a:custGeom>
            <a:avLst/>
            <a:gdLst/>
            <a:ahLst/>
            <a:cxnLst/>
            <a:rect l="l" t="t" r="r" b="b"/>
            <a:pathLst>
              <a:path w="6923322" h="3505888">
                <a:moveTo>
                  <a:pt x="0" y="0"/>
                </a:moveTo>
                <a:lnTo>
                  <a:pt x="6923322" y="0"/>
                </a:lnTo>
                <a:lnTo>
                  <a:pt x="6923322" y="3505888"/>
                </a:lnTo>
                <a:lnTo>
                  <a:pt x="0" y="35058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16" t="-22649" r="-2164" b="-6837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74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DFC2-4A15-8DEC-9627-735B17296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CC51B-E740-F2E5-A5C3-9FB6E5E1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68" y="428622"/>
            <a:ext cx="9183490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1: </a:t>
            </a:r>
            <a:r>
              <a:rPr lang="pt-BR" dirty="0" err="1">
                <a:solidFill>
                  <a:srgbClr val="C00000"/>
                </a:solidFill>
              </a:rPr>
              <a:t>Strategic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thematic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coordinator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7618E7-2A90-8C59-6521-79F0D751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342" y="2042404"/>
            <a:ext cx="7279910" cy="148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Professor Gustavo Melo (</a:t>
            </a:r>
            <a:r>
              <a:rPr lang="en-US" dirty="0"/>
              <a:t>Crustal Evolution and natural resources</a:t>
            </a:r>
            <a:r>
              <a:rPr lang="pt-BR" dirty="0"/>
              <a:t>)</a:t>
            </a:r>
          </a:p>
          <a:p>
            <a:pPr marL="0" indent="0">
              <a:buNone/>
            </a:pPr>
            <a:r>
              <a:rPr lang="pt-BR" sz="2800" dirty="0"/>
              <a:t>gustavo.melo@ufop.edu.br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AB301DC-1BE0-D0D1-64F0-45E11723B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139" y="1548689"/>
            <a:ext cx="2213203" cy="262022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82F3624-9641-F638-2B8E-9E758460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139" y="3960080"/>
            <a:ext cx="2284313" cy="26167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CB3ECDD-376E-AD41-9E37-39A8A0C22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23" t="7272" r="24239" b="8556"/>
          <a:stretch/>
        </p:blipFill>
        <p:spPr>
          <a:xfrm>
            <a:off x="11347649" y="5126413"/>
            <a:ext cx="678095" cy="1582220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3BAF85F2-7ED7-CC51-5CE8-AD84EF9C8FBB}"/>
              </a:ext>
            </a:extLst>
          </p:cNvPr>
          <p:cNvSpPr txBox="1">
            <a:spLocks/>
          </p:cNvSpPr>
          <p:nvPr/>
        </p:nvSpPr>
        <p:spPr>
          <a:xfrm>
            <a:off x="3004497" y="4547171"/>
            <a:ext cx="5430859" cy="1828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pt-BR" sz="2800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B6496946-333C-164C-EDEA-00E6463F2BA9}"/>
              </a:ext>
            </a:extLst>
          </p:cNvPr>
          <p:cNvSpPr txBox="1">
            <a:spLocks/>
          </p:cNvSpPr>
          <p:nvPr/>
        </p:nvSpPr>
        <p:spPr>
          <a:xfrm>
            <a:off x="3672342" y="4535621"/>
            <a:ext cx="6308372" cy="1041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Professor Allan (Mineral Engineering)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sv-SE" dirty="0"/>
              <a:t>allan.santos@ufop.edu.br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BB8DC5-8B7F-4457-0E98-F421C82097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5284" y="0"/>
            <a:ext cx="3806716" cy="81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30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784B3-2974-6BAD-BBA1-6630AEA20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DF91D5-6E2C-A964-D982-79111A28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57" y="149367"/>
            <a:ext cx="6717430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1: </a:t>
            </a:r>
            <a:r>
              <a:rPr lang="pt-BR" dirty="0" err="1">
                <a:solidFill>
                  <a:srgbClr val="C00000"/>
                </a:solidFill>
              </a:rPr>
              <a:t>Graduate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programs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0A780D-CBEA-3576-B6F8-534C90ACD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765" y="1901126"/>
            <a:ext cx="4733577" cy="4664096"/>
          </a:xfrm>
        </p:spPr>
        <p:txBody>
          <a:bodyPr>
            <a:normAutofit/>
          </a:bodyPr>
          <a:lstStyle/>
          <a:p>
            <a:r>
              <a:rPr lang="pt-BR" dirty="0"/>
              <a:t>Applied </a:t>
            </a:r>
            <a:r>
              <a:rPr lang="pt-BR" dirty="0" err="1"/>
              <a:t>Economics</a:t>
            </a:r>
            <a:endParaRPr lang="pt-BR" dirty="0"/>
          </a:p>
          <a:p>
            <a:r>
              <a:rPr lang="pt-BR" dirty="0" err="1"/>
              <a:t>Materials</a:t>
            </a:r>
            <a:r>
              <a:rPr lang="pt-BR" dirty="0"/>
              <a:t> </a:t>
            </a:r>
            <a:r>
              <a:rPr lang="pt-BR" dirty="0" err="1"/>
              <a:t>Engineering</a:t>
            </a:r>
            <a:endParaRPr lang="pt-BR" dirty="0"/>
          </a:p>
          <a:p>
            <a:r>
              <a:rPr lang="pt-BR" dirty="0"/>
              <a:t>Civil </a:t>
            </a:r>
            <a:r>
              <a:rPr lang="pt-BR" dirty="0" err="1"/>
              <a:t>Engineering</a:t>
            </a:r>
            <a:endParaRPr lang="pt-BR" dirty="0"/>
          </a:p>
          <a:p>
            <a:r>
              <a:rPr lang="pt-BR" dirty="0"/>
              <a:t>Environmental </a:t>
            </a:r>
            <a:r>
              <a:rPr lang="pt-BR" dirty="0" err="1"/>
              <a:t>Engineering</a:t>
            </a:r>
            <a:endParaRPr lang="pt-BR" dirty="0"/>
          </a:p>
          <a:p>
            <a:r>
              <a:rPr lang="pt-BR" dirty="0"/>
              <a:t>Material </a:t>
            </a:r>
            <a:r>
              <a:rPr lang="pt-BR" dirty="0" err="1"/>
              <a:t>Sciences</a:t>
            </a:r>
            <a:endParaRPr lang="pt-BR" dirty="0"/>
          </a:p>
          <a:p>
            <a:r>
              <a:rPr lang="pt-BR" dirty="0"/>
              <a:t>Pharmaceutical </a:t>
            </a:r>
            <a:r>
              <a:rPr lang="pt-BR" dirty="0" err="1"/>
              <a:t>Sciences</a:t>
            </a:r>
            <a:endParaRPr lang="pt-BR" dirty="0"/>
          </a:p>
          <a:p>
            <a:r>
              <a:rPr lang="pt-BR" dirty="0" err="1"/>
              <a:t>Electrical</a:t>
            </a:r>
            <a:r>
              <a:rPr lang="pt-BR" dirty="0"/>
              <a:t> </a:t>
            </a:r>
            <a:r>
              <a:rPr lang="pt-BR" dirty="0" err="1"/>
              <a:t>Engineering</a:t>
            </a:r>
            <a:endParaRPr lang="pt-BR" dirty="0"/>
          </a:p>
          <a:p>
            <a:r>
              <a:rPr lang="pt-BR" dirty="0" err="1"/>
              <a:t>Production</a:t>
            </a:r>
            <a:r>
              <a:rPr lang="pt-BR" dirty="0"/>
              <a:t> </a:t>
            </a:r>
            <a:r>
              <a:rPr lang="pt-BR" dirty="0" err="1"/>
              <a:t>Engineering</a:t>
            </a:r>
            <a:endParaRPr lang="pt-BR" dirty="0"/>
          </a:p>
          <a:p>
            <a:r>
              <a:rPr lang="pt-BR" dirty="0"/>
              <a:t>Computer Science</a:t>
            </a:r>
          </a:p>
          <a:p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9B9A25-7421-23F8-97ED-BC9933747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3" t="7272" r="24239" b="8556"/>
          <a:stretch/>
        </p:blipFill>
        <p:spPr>
          <a:xfrm>
            <a:off x="11124410" y="5126413"/>
            <a:ext cx="678095" cy="1582220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8E645E4-1C54-9302-7572-11A782E073BE}"/>
              </a:ext>
            </a:extLst>
          </p:cNvPr>
          <p:cNvSpPr txBox="1">
            <a:spLocks/>
          </p:cNvSpPr>
          <p:nvPr/>
        </p:nvSpPr>
        <p:spPr>
          <a:xfrm>
            <a:off x="6096000" y="1901126"/>
            <a:ext cx="4998216" cy="46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 err="1"/>
              <a:t>Chemistry</a:t>
            </a:r>
            <a:r>
              <a:rPr lang="pt-BR" sz="3000" dirty="0"/>
              <a:t> </a:t>
            </a:r>
          </a:p>
          <a:p>
            <a:r>
              <a:rPr lang="pt-BR" sz="3000" dirty="0"/>
              <a:t>Instrumentation, </a:t>
            </a:r>
            <a:r>
              <a:rPr lang="pt-BR" sz="3000" dirty="0" err="1"/>
              <a:t>Control</a:t>
            </a:r>
            <a:r>
              <a:rPr lang="pt-BR" sz="3000" dirty="0"/>
              <a:t> </a:t>
            </a:r>
            <a:r>
              <a:rPr lang="pt-BR" sz="3000" dirty="0" err="1"/>
              <a:t>and</a:t>
            </a:r>
            <a:r>
              <a:rPr lang="pt-BR" sz="3000" dirty="0"/>
              <a:t> Automation </a:t>
            </a:r>
            <a:r>
              <a:rPr lang="pt-BR" sz="3000" dirty="0" err="1"/>
              <a:t>of</a:t>
            </a:r>
            <a:r>
              <a:rPr lang="pt-BR" sz="3000" dirty="0"/>
              <a:t> Mining Processes</a:t>
            </a:r>
          </a:p>
          <a:p>
            <a:r>
              <a:rPr lang="pt-BR" sz="3000" dirty="0" err="1"/>
              <a:t>Crustal</a:t>
            </a:r>
            <a:r>
              <a:rPr lang="pt-BR" sz="3000" dirty="0"/>
              <a:t> Evolution </a:t>
            </a:r>
            <a:r>
              <a:rPr lang="pt-BR" sz="3000" dirty="0" err="1"/>
              <a:t>and</a:t>
            </a:r>
            <a:r>
              <a:rPr lang="pt-BR" sz="3000" dirty="0"/>
              <a:t> natural </a:t>
            </a:r>
            <a:r>
              <a:rPr lang="pt-BR" sz="3000" dirty="0" err="1"/>
              <a:t>resources</a:t>
            </a:r>
            <a:r>
              <a:rPr lang="pt-BR" sz="3000" dirty="0"/>
              <a:t> </a:t>
            </a:r>
          </a:p>
          <a:p>
            <a:r>
              <a:rPr lang="pt-BR" sz="3000" dirty="0" err="1"/>
              <a:t>Mechanical</a:t>
            </a:r>
            <a:r>
              <a:rPr lang="pt-BR" sz="3000" dirty="0"/>
              <a:t> </a:t>
            </a:r>
            <a:r>
              <a:rPr lang="pt-BR" sz="3000" dirty="0" err="1"/>
              <a:t>Engineering</a:t>
            </a:r>
            <a:endParaRPr lang="pt-BR" sz="3000" dirty="0"/>
          </a:p>
          <a:p>
            <a:r>
              <a:rPr lang="pt-BR" sz="3000" dirty="0" err="1"/>
              <a:t>Biological</a:t>
            </a:r>
            <a:r>
              <a:rPr lang="pt-BR" sz="3000" dirty="0"/>
              <a:t> </a:t>
            </a:r>
            <a:r>
              <a:rPr lang="pt-BR" sz="3000" dirty="0" err="1"/>
              <a:t>Sciences</a:t>
            </a:r>
            <a:endParaRPr lang="pt-BR" sz="3000" dirty="0"/>
          </a:p>
          <a:p>
            <a:r>
              <a:rPr lang="pt-BR" sz="3000" dirty="0"/>
              <a:t>Health </a:t>
            </a:r>
            <a:r>
              <a:rPr lang="pt-BR" sz="3000" dirty="0" err="1"/>
              <a:t>and</a:t>
            </a:r>
            <a:r>
              <a:rPr lang="pt-BR" sz="3000" dirty="0"/>
              <a:t> </a:t>
            </a:r>
            <a:r>
              <a:rPr lang="pt-BR" sz="3000" dirty="0" err="1"/>
              <a:t>Nutrition</a:t>
            </a:r>
            <a:endParaRPr lang="pt-BR" sz="3000" dirty="0"/>
          </a:p>
          <a:p>
            <a:r>
              <a:rPr lang="pt-BR" sz="3000" dirty="0"/>
              <a:t>Mineral </a:t>
            </a:r>
            <a:r>
              <a:rPr lang="pt-BR" sz="3000" dirty="0" err="1"/>
              <a:t>Engineering</a:t>
            </a:r>
            <a:endParaRPr lang="pt-BR" sz="3000" dirty="0"/>
          </a:p>
          <a:p>
            <a:r>
              <a:rPr lang="pt-BR" sz="3000" dirty="0" err="1"/>
              <a:t>Geotechnics</a:t>
            </a:r>
            <a:endParaRPr lang="pt-BR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1A97CC2-4AC3-B9CE-1314-650E92FF6975}"/>
              </a:ext>
            </a:extLst>
          </p:cNvPr>
          <p:cNvSpPr txBox="1">
            <a:spLocks/>
          </p:cNvSpPr>
          <p:nvPr/>
        </p:nvSpPr>
        <p:spPr>
          <a:xfrm>
            <a:off x="2779045" y="1308068"/>
            <a:ext cx="5658593" cy="52638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Universidade Federal de Ouro Preto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3CA3944-E35C-DC8C-C155-F1721C51D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087" y="43347"/>
            <a:ext cx="5019363" cy="12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46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98F3D-F879-5899-7115-3FF0CE1CC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3D99C7B9-9B02-6AFA-74D9-43C764D5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48" y="169742"/>
            <a:ext cx="6717430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1: </a:t>
            </a:r>
            <a:r>
              <a:rPr lang="pt-BR" dirty="0" err="1">
                <a:solidFill>
                  <a:srgbClr val="C00000"/>
                </a:solidFill>
              </a:rPr>
              <a:t>Graduate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programs</a:t>
            </a:r>
            <a:endParaRPr lang="pt-BR" dirty="0">
              <a:solidFill>
                <a:srgbClr val="C00000"/>
              </a:solidFill>
            </a:endParaRPr>
          </a:p>
        </p:txBody>
      </p:sp>
      <p:graphicFrame>
        <p:nvGraphicFramePr>
          <p:cNvPr id="10" name="Tabela 10">
            <a:extLst>
              <a:ext uri="{FF2B5EF4-FFF2-40B4-BE49-F238E27FC236}">
                <a16:creationId xmlns:a16="http://schemas.microsoft.com/office/drawing/2014/main" id="{23788DC5-D7D7-970D-7394-3B3EB6A1D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51660"/>
              </p:ext>
            </p:extLst>
          </p:nvPr>
        </p:nvGraphicFramePr>
        <p:xfrm>
          <a:off x="606177" y="1495305"/>
          <a:ext cx="10510462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033">
                  <a:extLst>
                    <a:ext uri="{9D8B030D-6E8A-4147-A177-3AD203B41FA5}">
                      <a16:colId xmlns:a16="http://schemas.microsoft.com/office/drawing/2014/main" val="1117930997"/>
                    </a:ext>
                  </a:extLst>
                </a:gridCol>
                <a:gridCol w="6976429">
                  <a:extLst>
                    <a:ext uri="{9D8B030D-6E8A-4147-A177-3AD203B41FA5}">
                      <a16:colId xmlns:a16="http://schemas.microsoft.com/office/drawing/2014/main" val="2331473978"/>
                    </a:ext>
                  </a:extLst>
                </a:gridCol>
              </a:tblGrid>
              <a:tr h="367319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de Campina Grande</a:t>
                      </a: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Forest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Sciences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Chemical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Engineering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Mechanical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Engineering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Process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Engineering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Engineering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Management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natural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resources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57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do Oeste do Pará</a:t>
                      </a: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/>
                        <a:t>Society, </a:t>
                      </a:r>
                      <a:r>
                        <a:rPr lang="pt-BR" sz="2800" dirty="0" err="1"/>
                        <a:t>Nature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and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Development</a:t>
                      </a:r>
                      <a:endParaRPr lang="pt-BR" sz="2800" dirty="0"/>
                    </a:p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/>
                        <a:t>Natural </a:t>
                      </a:r>
                      <a:r>
                        <a:rPr lang="pt-BR" sz="2800" dirty="0" err="1"/>
                        <a:t>resources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of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the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Amazon</a:t>
                      </a:r>
                      <a:endParaRPr lang="pt-BR" sz="2800" dirty="0"/>
                    </a:p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 err="1"/>
                        <a:t>Biosciences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050597"/>
                  </a:ext>
                </a:extLst>
              </a:tr>
            </a:tbl>
          </a:graphicData>
        </a:graphic>
      </p:graphicFrame>
      <p:pic>
        <p:nvPicPr>
          <p:cNvPr id="11" name="Google Shape;192;p1">
            <a:extLst>
              <a:ext uri="{FF2B5EF4-FFF2-40B4-BE49-F238E27FC236}">
                <a16:creationId xmlns:a16="http://schemas.microsoft.com/office/drawing/2014/main" id="{73733227-F8B9-8D4F-9AB6-C0CCAC4B3B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83485" y="2564013"/>
            <a:ext cx="1108336" cy="116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8BF976A-B7E5-C235-A8C0-E35E88970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485" y="5051113"/>
            <a:ext cx="1108336" cy="116153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FFA6FCA-5258-144C-6BC4-2FD4BD3F3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4189" y="12579"/>
            <a:ext cx="5019363" cy="12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49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FA2F8-CC3E-FAC2-D744-52116635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841412-441E-6ED6-0E91-E2AF09A9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825624"/>
            <a:ext cx="11837059" cy="466409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pt-BR" dirty="0"/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pPr marL="0" indent="0" fontAlgn="base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5" name="Tabela 10">
            <a:extLst>
              <a:ext uri="{FF2B5EF4-FFF2-40B4-BE49-F238E27FC236}">
                <a16:creationId xmlns:a16="http://schemas.microsoft.com/office/drawing/2014/main" id="{A576F0F0-02A2-2491-44B9-F3C3303E9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093195"/>
              </p:ext>
            </p:extLst>
          </p:nvPr>
        </p:nvGraphicFramePr>
        <p:xfrm>
          <a:off x="1709925" y="1825624"/>
          <a:ext cx="877214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9182">
                  <a:extLst>
                    <a:ext uri="{9D8B030D-6E8A-4147-A177-3AD203B41FA5}">
                      <a16:colId xmlns:a16="http://schemas.microsoft.com/office/drawing/2014/main" val="1117930997"/>
                    </a:ext>
                  </a:extLst>
                </a:gridCol>
                <a:gridCol w="4982967">
                  <a:extLst>
                    <a:ext uri="{9D8B030D-6E8A-4147-A177-3AD203B41FA5}">
                      <a16:colId xmlns:a16="http://schemas.microsoft.com/office/drawing/2014/main" val="2331473978"/>
                    </a:ext>
                  </a:extLst>
                </a:gridCol>
              </a:tblGrid>
              <a:tr h="367319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do Tocantins</a:t>
                      </a: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Biodiversity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Ecology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conservation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Environmental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Sciences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Chemistry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Geography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57626"/>
                  </a:ext>
                </a:extLst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54FC8867-CF90-807F-D69A-642704BF509F}"/>
              </a:ext>
            </a:extLst>
          </p:cNvPr>
          <p:cNvSpPr txBox="1">
            <a:spLocks/>
          </p:cNvSpPr>
          <p:nvPr/>
        </p:nvSpPr>
        <p:spPr>
          <a:xfrm>
            <a:off x="310093" y="160314"/>
            <a:ext cx="67174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1: </a:t>
            </a:r>
            <a:r>
              <a:rPr lang="pt-BR" dirty="0" err="1">
                <a:solidFill>
                  <a:srgbClr val="C00000"/>
                </a:solidFill>
              </a:rPr>
              <a:t>Graduate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programs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2" name="Google Shape;196;p1" descr="Universidade Federal do Tocantins – Wikipédia, a ...">
            <a:extLst>
              <a:ext uri="{FF2B5EF4-FFF2-40B4-BE49-F238E27FC236}">
                <a16:creationId xmlns:a16="http://schemas.microsoft.com/office/drawing/2014/main" id="{5665D853-718F-CD7D-EDDC-1DBCEDBB2F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51425" y="2916576"/>
            <a:ext cx="1232899" cy="102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18FC90-EC1A-A792-808B-1DC905DA3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637" y="0"/>
            <a:ext cx="5019363" cy="12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62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FA2F8-CC3E-FAC2-D744-52116635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841412-441E-6ED6-0E91-E2AF09A9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825624"/>
            <a:ext cx="11837059" cy="466409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pt-BR" dirty="0"/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pPr marL="0" indent="0" fontAlgn="base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5" name="Tabela 10">
            <a:extLst>
              <a:ext uri="{FF2B5EF4-FFF2-40B4-BE49-F238E27FC236}">
                <a16:creationId xmlns:a16="http://schemas.microsoft.com/office/drawing/2014/main" id="{A576F0F0-02A2-2491-44B9-F3C3303E9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72546"/>
              </p:ext>
            </p:extLst>
          </p:nvPr>
        </p:nvGraphicFramePr>
        <p:xfrm>
          <a:off x="1347896" y="1485877"/>
          <a:ext cx="9473776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033">
                  <a:extLst>
                    <a:ext uri="{9D8B030D-6E8A-4147-A177-3AD203B41FA5}">
                      <a16:colId xmlns:a16="http://schemas.microsoft.com/office/drawing/2014/main" val="1117930997"/>
                    </a:ext>
                  </a:extLst>
                </a:gridCol>
                <a:gridCol w="5939743">
                  <a:extLst>
                    <a:ext uri="{9D8B030D-6E8A-4147-A177-3AD203B41FA5}">
                      <a16:colId xmlns:a16="http://schemas.microsoft.com/office/drawing/2014/main" val="2331473978"/>
                    </a:ext>
                  </a:extLst>
                </a:gridCol>
              </a:tblGrid>
              <a:tr h="367319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da Integração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Latino-América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Civil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Engineering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57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do Rio Grande do Sul</a:t>
                      </a: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/>
                        <a:t>Civil </a:t>
                      </a:r>
                      <a:r>
                        <a:rPr lang="pt-BR" sz="2800" dirty="0" err="1"/>
                        <a:t>Engineering</a:t>
                      </a:r>
                      <a:endParaRPr lang="pt-BR" sz="2800" dirty="0"/>
                    </a:p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 err="1"/>
                        <a:t>Microelectronics</a:t>
                      </a:r>
                      <a:endParaRPr lang="pt-BR" sz="2800" dirty="0"/>
                    </a:p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/>
                        <a:t>Agribusiness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050597"/>
                  </a:ext>
                </a:extLst>
              </a:tr>
            </a:tbl>
          </a:graphicData>
        </a:graphic>
      </p:graphicFrame>
      <p:pic>
        <p:nvPicPr>
          <p:cNvPr id="7" name="Google Shape;194;p1" descr="Texto, Quadro de comunicações&#10;&#10;O conteúdo gerado por IA pode estar incorreto.">
            <a:extLst>
              <a:ext uri="{FF2B5EF4-FFF2-40B4-BE49-F238E27FC236}">
                <a16:creationId xmlns:a16="http://schemas.microsoft.com/office/drawing/2014/main" id="{8705DD40-8DA6-5EC1-79BE-E77279D4FA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5960" y="3001304"/>
            <a:ext cx="1150148" cy="10217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54FC8867-CF90-807F-D69A-642704BF509F}"/>
              </a:ext>
            </a:extLst>
          </p:cNvPr>
          <p:cNvSpPr txBox="1">
            <a:spLocks/>
          </p:cNvSpPr>
          <p:nvPr/>
        </p:nvSpPr>
        <p:spPr>
          <a:xfrm>
            <a:off x="310093" y="160314"/>
            <a:ext cx="67174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1: </a:t>
            </a:r>
            <a:r>
              <a:rPr lang="pt-BR" dirty="0" err="1">
                <a:solidFill>
                  <a:srgbClr val="C00000"/>
                </a:solidFill>
              </a:rPr>
              <a:t>Graduate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programs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8" name="Google Shape;195;p1">
            <a:extLst>
              <a:ext uri="{FF2B5EF4-FFF2-40B4-BE49-F238E27FC236}">
                <a16:creationId xmlns:a16="http://schemas.microsoft.com/office/drawing/2014/main" id="{05BEA59A-0633-D777-6A00-CC19D239C2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744" t="15910" r="9506" b="16652"/>
          <a:stretch/>
        </p:blipFill>
        <p:spPr>
          <a:xfrm>
            <a:off x="2635960" y="5058271"/>
            <a:ext cx="1150148" cy="109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DDD86CD-78D6-10E3-6977-DF15244C3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637" y="0"/>
            <a:ext cx="5019363" cy="12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07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A4C4C631-345A-978A-DFB6-14A315C27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8EC9225-9B58-B0FA-85B5-40FB7CA8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25" y="224130"/>
            <a:ext cx="8907856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2 - </a:t>
            </a:r>
            <a:r>
              <a:rPr lang="en-US" sz="3200" dirty="0">
                <a:solidFill>
                  <a:srgbClr val="C00000"/>
                </a:solidFill>
              </a:rPr>
              <a:t>Mining: Health, Society, and Education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C3A3A84-0184-9CF7-47BE-792B81140613}"/>
              </a:ext>
            </a:extLst>
          </p:cNvPr>
          <p:cNvSpPr txBox="1">
            <a:spLocks/>
          </p:cNvSpPr>
          <p:nvPr/>
        </p:nvSpPr>
        <p:spPr>
          <a:xfrm>
            <a:off x="164225" y="1549693"/>
            <a:ext cx="11804072" cy="5182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dirty="0" err="1"/>
              <a:t>Objectives</a:t>
            </a:r>
            <a:r>
              <a:rPr lang="pt-BR" sz="3000" dirty="0"/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3000" dirty="0"/>
          </a:p>
          <a:p>
            <a:pPr algn="just"/>
            <a:r>
              <a:rPr lang="en-US" sz="3000" dirty="0"/>
              <a:t>To develop research with international partners on the environmental, territorial, social, economic, cultural, educational, and health impacts of mining</a:t>
            </a:r>
          </a:p>
          <a:p>
            <a:pPr algn="just"/>
            <a:endParaRPr lang="en-US" sz="3000" dirty="0"/>
          </a:p>
          <a:p>
            <a:pPr algn="just"/>
            <a:r>
              <a:rPr lang="en-US" sz="3000" dirty="0"/>
              <a:t>To develop fair and equitable actions to prevent and reduce the environmental, territorial, social, economic, cultural, educational, and health impacts of mining and extractive activities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E51C1C7-F66F-340E-C0E6-F60B65D7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0"/>
            <a:ext cx="3276600" cy="11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5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E4B0866-E3AB-5648-D117-D05B2F4E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25" y="224130"/>
            <a:ext cx="8907856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2 - </a:t>
            </a:r>
            <a:r>
              <a:rPr lang="en-US" sz="3200" dirty="0">
                <a:solidFill>
                  <a:srgbClr val="C00000"/>
                </a:solidFill>
              </a:rPr>
              <a:t>Mining: Health, Society, and Education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188581F3-010A-73C0-8B2B-26D9D0C76A63}"/>
              </a:ext>
            </a:extLst>
          </p:cNvPr>
          <p:cNvSpPr txBox="1">
            <a:spLocks/>
          </p:cNvSpPr>
          <p:nvPr/>
        </p:nvSpPr>
        <p:spPr>
          <a:xfrm>
            <a:off x="164225" y="1549693"/>
            <a:ext cx="11804072" cy="5182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dirty="0" err="1"/>
              <a:t>Objectives</a:t>
            </a:r>
            <a:r>
              <a:rPr lang="pt-BR" sz="3000" dirty="0"/>
              <a:t>: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3000" dirty="0"/>
          </a:p>
          <a:p>
            <a:pPr algn="just"/>
            <a:r>
              <a:rPr lang="en-US" sz="3000" dirty="0"/>
              <a:t>To promote quality education in communities and Indigenous peoples affected by mining, integrating theoretical, social, ethnic, and cultural knowledge with the international academic community</a:t>
            </a:r>
          </a:p>
          <a:p>
            <a:pPr algn="just"/>
            <a:endParaRPr lang="en-US" sz="3000" dirty="0"/>
          </a:p>
          <a:p>
            <a:pPr algn="just"/>
            <a:r>
              <a:rPr lang="en-US" sz="3000" dirty="0"/>
              <a:t>To promote health through intercultural education, strengthening awareness and the appreciation of sustainable lifestyles in the context of mining activities.</a:t>
            </a:r>
            <a:endParaRPr lang="pt-BR" sz="32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F00E53A-15A8-C11E-0A96-20CBC1B79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0"/>
            <a:ext cx="3276600" cy="11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29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>
          <a:extLst>
            <a:ext uri="{FF2B5EF4-FFF2-40B4-BE49-F238E27FC236}">
              <a16:creationId xmlns:a16="http://schemas.microsoft.com/office/drawing/2014/main" id="{F932A73D-7B8E-E237-54DC-76B3A52C8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">
            <a:extLst>
              <a:ext uri="{FF2B5EF4-FFF2-40B4-BE49-F238E27FC236}">
                <a16:creationId xmlns:a16="http://schemas.microsoft.com/office/drawing/2014/main" id="{92F84851-B7A9-BBED-CDAF-98DD504C45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4090" y="351224"/>
            <a:ext cx="2941722" cy="780836"/>
          </a:xfrm>
          <a:prstGeom prst="rect">
            <a:avLst/>
          </a:prstGeom>
        </p:spPr>
        <p:txBody>
          <a:bodyPr spcFirstLastPara="1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Play"/>
              <a:buNone/>
            </a:pPr>
            <a:r>
              <a:rPr lang="pt-BR" sz="4800" dirty="0" err="1">
                <a:solidFill>
                  <a:srgbClr val="C00000"/>
                </a:solidFill>
              </a:rPr>
              <a:t>Theme</a:t>
            </a:r>
            <a:r>
              <a:rPr lang="pt-BR" sz="4800" dirty="0">
                <a:solidFill>
                  <a:srgbClr val="C00000"/>
                </a:solidFill>
              </a:rPr>
              <a:t> 2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2E85EDB-B112-12FA-1835-E8FC58AA5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9580" y="0"/>
            <a:ext cx="3092420" cy="78083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B1DC8D-0EC8-A8B2-A47F-EADBE4857B0F}"/>
              </a:ext>
            </a:extLst>
          </p:cNvPr>
          <p:cNvSpPr txBox="1"/>
          <p:nvPr/>
        </p:nvSpPr>
        <p:spPr>
          <a:xfrm>
            <a:off x="8650522" y="4388924"/>
            <a:ext cx="3410912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SDGs</a:t>
            </a:r>
            <a:r>
              <a:rPr lang="pt-BR" dirty="0"/>
              <a:t> 03 - </a:t>
            </a:r>
            <a:r>
              <a:rPr lang="pt-BR" dirty="0" err="1"/>
              <a:t>Good</a:t>
            </a:r>
            <a:r>
              <a:rPr lang="pt-BR" dirty="0"/>
              <a:t> </a:t>
            </a:r>
            <a:r>
              <a:rPr lang="pt-BR" dirty="0" err="1"/>
              <a:t>health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  <a:r>
              <a:rPr lang="pt-BR" dirty="0" err="1"/>
              <a:t>well-being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SDGs</a:t>
            </a:r>
            <a:r>
              <a:rPr lang="pt-BR" dirty="0"/>
              <a:t> 04 - </a:t>
            </a:r>
            <a:r>
              <a:rPr lang="en-US" dirty="0"/>
              <a:t>Quality Education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SDGs</a:t>
            </a:r>
            <a:r>
              <a:rPr lang="pt-BR" dirty="0"/>
              <a:t> 10 - </a:t>
            </a:r>
            <a:r>
              <a:rPr lang="pt-BR" dirty="0" err="1"/>
              <a:t>Reduce</a:t>
            </a:r>
            <a:r>
              <a:rPr lang="pt-BR" dirty="0"/>
              <a:t> </a:t>
            </a:r>
            <a:r>
              <a:rPr lang="pt-BR" dirty="0" err="1"/>
              <a:t>inequalities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SDGs</a:t>
            </a:r>
            <a:r>
              <a:rPr lang="pt-BR" dirty="0"/>
              <a:t> 13 - </a:t>
            </a:r>
            <a:r>
              <a:rPr lang="pt-BR" dirty="0" err="1"/>
              <a:t>Climate</a:t>
            </a:r>
            <a:r>
              <a:rPr lang="pt-BR" dirty="0"/>
              <a:t> </a:t>
            </a:r>
            <a:r>
              <a:rPr lang="pt-BR" dirty="0" err="1"/>
              <a:t>action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SDGs</a:t>
            </a:r>
            <a:r>
              <a:rPr lang="pt-BR" dirty="0"/>
              <a:t> 16 - </a:t>
            </a:r>
            <a:r>
              <a:rPr lang="en-US" dirty="0"/>
              <a:t>Peace, justice and strong institutions</a:t>
            </a:r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99B44E4-E0E6-AFD3-C670-D57723818C18}"/>
              </a:ext>
            </a:extLst>
          </p:cNvPr>
          <p:cNvSpPr txBox="1"/>
          <p:nvPr/>
        </p:nvSpPr>
        <p:spPr>
          <a:xfrm>
            <a:off x="274090" y="1132060"/>
            <a:ext cx="8825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Alignment of Theme with Brazil's Priorities and SDGs:</a:t>
            </a:r>
            <a:endParaRPr lang="pt-BR" sz="280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DFAA66E5-18B9-D993-30C1-0C992EFAAF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9703138"/>
              </p:ext>
            </p:extLst>
          </p:nvPr>
        </p:nvGraphicFramePr>
        <p:xfrm>
          <a:off x="130566" y="1797977"/>
          <a:ext cx="8828499" cy="4899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Freeform 7">
            <a:extLst>
              <a:ext uri="{FF2B5EF4-FFF2-40B4-BE49-F238E27FC236}">
                <a16:creationId xmlns:a16="http://schemas.microsoft.com/office/drawing/2014/main" id="{C758B5A0-B7AE-CE2F-8DA3-90E83AEC875E}"/>
              </a:ext>
            </a:extLst>
          </p:cNvPr>
          <p:cNvSpPr/>
          <p:nvPr/>
        </p:nvSpPr>
        <p:spPr>
          <a:xfrm>
            <a:off x="8552772" y="1561672"/>
            <a:ext cx="3508662" cy="2610278"/>
          </a:xfrm>
          <a:custGeom>
            <a:avLst/>
            <a:gdLst/>
            <a:ahLst/>
            <a:cxnLst/>
            <a:rect l="l" t="t" r="r" b="b"/>
            <a:pathLst>
              <a:path w="6923322" h="3505888">
                <a:moveTo>
                  <a:pt x="0" y="0"/>
                </a:moveTo>
                <a:lnTo>
                  <a:pt x="6923322" y="0"/>
                </a:lnTo>
                <a:lnTo>
                  <a:pt x="6923322" y="3505888"/>
                </a:lnTo>
                <a:lnTo>
                  <a:pt x="0" y="35058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916" t="-22649" r="-2164" b="-6837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902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0DFC2-4A15-8DEC-9627-735B17296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CC51B-E740-F2E5-A5C3-9FB6E5E19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5" y="281148"/>
            <a:ext cx="9183490" cy="1325563"/>
          </a:xfrm>
        </p:spPr>
        <p:txBody>
          <a:bodyPr>
            <a:normAutofit/>
          </a:bodyPr>
          <a:lstStyle/>
          <a:p>
            <a:r>
              <a:rPr lang="pt-BR" sz="4000" dirty="0" err="1">
                <a:solidFill>
                  <a:srgbClr val="C00000"/>
                </a:solidFill>
              </a:rPr>
              <a:t>Theme</a:t>
            </a:r>
            <a:r>
              <a:rPr lang="pt-BR" sz="4000" dirty="0">
                <a:solidFill>
                  <a:srgbClr val="C00000"/>
                </a:solidFill>
              </a:rPr>
              <a:t> 2: </a:t>
            </a:r>
            <a:r>
              <a:rPr lang="pt-BR" sz="4000" dirty="0" err="1">
                <a:solidFill>
                  <a:srgbClr val="C00000"/>
                </a:solidFill>
              </a:rPr>
              <a:t>Strategic</a:t>
            </a:r>
            <a:r>
              <a:rPr lang="pt-BR" sz="4000" dirty="0">
                <a:solidFill>
                  <a:srgbClr val="C00000"/>
                </a:solidFill>
              </a:rPr>
              <a:t> </a:t>
            </a:r>
            <a:r>
              <a:rPr lang="pt-BR" sz="4000" dirty="0" err="1">
                <a:solidFill>
                  <a:srgbClr val="C00000"/>
                </a:solidFill>
              </a:rPr>
              <a:t>thematic</a:t>
            </a:r>
            <a:r>
              <a:rPr lang="pt-BR" sz="4000" dirty="0">
                <a:solidFill>
                  <a:srgbClr val="C00000"/>
                </a:solidFill>
              </a:rPr>
              <a:t> </a:t>
            </a:r>
            <a:r>
              <a:rPr lang="pt-BR" sz="4000" dirty="0" err="1">
                <a:solidFill>
                  <a:srgbClr val="C00000"/>
                </a:solidFill>
              </a:rPr>
              <a:t>coordinator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7618E7-2A90-8C59-6521-79F0D751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2342" y="2001197"/>
            <a:ext cx="7279910" cy="148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Professor Camila </a:t>
            </a:r>
            <a:r>
              <a:rPr lang="pt-BR" dirty="0" err="1"/>
              <a:t>Carrião</a:t>
            </a:r>
            <a:r>
              <a:rPr lang="pt-BR" dirty="0"/>
              <a:t> Machado Garcia (</a:t>
            </a:r>
            <a:r>
              <a:rPr lang="pt-BR" dirty="0" err="1"/>
              <a:t>Graduate</a:t>
            </a:r>
            <a:r>
              <a:rPr lang="pt-BR" dirty="0"/>
              <a:t> </a:t>
            </a:r>
            <a:r>
              <a:rPr lang="pt-BR" dirty="0" err="1"/>
              <a:t>Program</a:t>
            </a:r>
            <a:r>
              <a:rPr lang="pt-BR" dirty="0"/>
              <a:t> in </a:t>
            </a:r>
            <a:r>
              <a:rPr lang="pt-BR" dirty="0" err="1"/>
              <a:t>Biological</a:t>
            </a:r>
            <a:r>
              <a:rPr lang="pt-BR" dirty="0"/>
              <a:t> </a:t>
            </a:r>
            <a:r>
              <a:rPr lang="pt-BR" dirty="0" err="1"/>
              <a:t>Sciences</a:t>
            </a:r>
            <a:r>
              <a:rPr lang="pt-BR" dirty="0"/>
              <a:t>) carriao@ufop.edu.br</a:t>
            </a:r>
            <a:endParaRPr lang="pt-BR" sz="28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CB3ECDD-376E-AD41-9E37-39A8A0C225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3" t="7272" r="24239" b="8556"/>
          <a:stretch/>
        </p:blipFill>
        <p:spPr>
          <a:xfrm>
            <a:off x="11347649" y="5126413"/>
            <a:ext cx="678095" cy="1582220"/>
          </a:xfrm>
          <a:prstGeom prst="rect">
            <a:avLst/>
          </a:prstGeom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3BAF85F2-7ED7-CC51-5CE8-AD84EF9C8FBB}"/>
              </a:ext>
            </a:extLst>
          </p:cNvPr>
          <p:cNvSpPr txBox="1">
            <a:spLocks/>
          </p:cNvSpPr>
          <p:nvPr/>
        </p:nvSpPr>
        <p:spPr>
          <a:xfrm>
            <a:off x="3004497" y="4547171"/>
            <a:ext cx="5430859" cy="1828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pt-BR" sz="2800" dirty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B6496946-333C-164C-EDEA-00E6463F2BA9}"/>
              </a:ext>
            </a:extLst>
          </p:cNvPr>
          <p:cNvSpPr txBox="1">
            <a:spLocks/>
          </p:cNvSpPr>
          <p:nvPr/>
        </p:nvSpPr>
        <p:spPr>
          <a:xfrm>
            <a:off x="3672342" y="4479079"/>
            <a:ext cx="6480247" cy="12308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Professor Milton Rosa (</a:t>
            </a:r>
            <a:r>
              <a:rPr lang="pt-BR" dirty="0" err="1"/>
              <a:t>Graduate</a:t>
            </a:r>
            <a:r>
              <a:rPr lang="pt-BR" dirty="0"/>
              <a:t> </a:t>
            </a:r>
            <a:r>
              <a:rPr lang="pt-BR" dirty="0" err="1"/>
              <a:t>Program</a:t>
            </a:r>
            <a:r>
              <a:rPr lang="pt-BR" dirty="0"/>
              <a:t> in </a:t>
            </a:r>
            <a:r>
              <a:rPr lang="pt-BR" sz="28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Mathematics</a:t>
            </a:r>
            <a:r>
              <a:rPr lang="pt-BR" sz="28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2800" b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Education</a:t>
            </a:r>
            <a:r>
              <a:rPr lang="pt-BR" dirty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dirty="0"/>
              <a:t>milton.rosa@ufop.edu.br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216F8E6-E254-8C5A-501E-164E62ADA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742" y="1286867"/>
            <a:ext cx="2514600" cy="25908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7E00024-0610-2AC8-F358-14EE4503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742" y="3875221"/>
            <a:ext cx="2410958" cy="27016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57C179A-41B2-5EAF-812A-FAD056147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5400" y="0"/>
            <a:ext cx="3276600" cy="11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77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3C7D8-5464-8363-E5F4-B087525B8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382" y="-30422"/>
            <a:ext cx="10515600" cy="1325563"/>
          </a:xfrm>
        </p:spPr>
        <p:txBody>
          <a:bodyPr>
            <a:normAutofit/>
          </a:bodyPr>
          <a:lstStyle/>
          <a:p>
            <a:r>
              <a:rPr lang="pt-BR" sz="3200" dirty="0"/>
              <a:t>Network  </a:t>
            </a:r>
            <a:br>
              <a:rPr lang="pt-BR" sz="3200" dirty="0"/>
            </a:br>
            <a:r>
              <a:rPr lang="pt-BR" sz="3200" dirty="0"/>
              <a:t>CAPES </a:t>
            </a:r>
            <a:r>
              <a:rPr lang="pt-BR" sz="3200" dirty="0" err="1"/>
              <a:t>Call</a:t>
            </a:r>
            <a:r>
              <a:rPr lang="pt-BR" sz="3200" dirty="0"/>
              <a:t> for proposal13/2025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164F5C7-9858-D31F-B4E6-B06673865A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3" t="7272" r="24239" b="8556"/>
          <a:stretch/>
        </p:blipFill>
        <p:spPr>
          <a:xfrm>
            <a:off x="8939037" y="4489196"/>
            <a:ext cx="587954" cy="1371890"/>
          </a:xfrm>
          <a:prstGeom prst="rect">
            <a:avLst/>
          </a:prstGeom>
        </p:spPr>
      </p:pic>
      <p:pic>
        <p:nvPicPr>
          <p:cNvPr id="5" name="Google Shape;192;p1">
            <a:extLst>
              <a:ext uri="{FF2B5EF4-FFF2-40B4-BE49-F238E27FC236}">
                <a16:creationId xmlns:a16="http://schemas.microsoft.com/office/drawing/2014/main" id="{5DA91797-7E6A-0117-1A93-610DB20B86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33014" y="1435399"/>
            <a:ext cx="1226202" cy="13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4BB7483-0B14-535E-9BD9-53076862E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679" y="1473980"/>
            <a:ext cx="1226202" cy="1285060"/>
          </a:xfrm>
          <a:prstGeom prst="rect">
            <a:avLst/>
          </a:prstGeom>
        </p:spPr>
      </p:pic>
      <p:pic>
        <p:nvPicPr>
          <p:cNvPr id="7" name="Google Shape;194;p1" descr="Texto, Quadro de comunicações&#10;&#10;O conteúdo gerado por IA pode estar incorreto.">
            <a:extLst>
              <a:ext uri="{FF2B5EF4-FFF2-40B4-BE49-F238E27FC236}">
                <a16:creationId xmlns:a16="http://schemas.microsoft.com/office/drawing/2014/main" id="{78F29651-3963-11A7-B6B3-F77E8E97E36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77302" y="4415045"/>
            <a:ext cx="1179303" cy="116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6;p1" descr="Universidade Federal do Tocantins – Wikipédia, a ...">
            <a:extLst>
              <a:ext uri="{FF2B5EF4-FFF2-40B4-BE49-F238E27FC236}">
                <a16:creationId xmlns:a16="http://schemas.microsoft.com/office/drawing/2014/main" id="{FCEBEA51-6F3D-0304-21FD-E2A2E1024C4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899" y="1526229"/>
            <a:ext cx="1226202" cy="128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5;p1">
            <a:extLst>
              <a:ext uri="{FF2B5EF4-FFF2-40B4-BE49-F238E27FC236}">
                <a16:creationId xmlns:a16="http://schemas.microsoft.com/office/drawing/2014/main" id="{DF060207-04C3-F9E2-5108-8A04BC93F08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0438" t="13641" r="13517" b="14449"/>
          <a:stretch/>
        </p:blipFill>
        <p:spPr>
          <a:xfrm>
            <a:off x="4895" y="4440187"/>
            <a:ext cx="1325855" cy="111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6C0AC1A-9C04-BB0E-E949-D379EAFBCB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520" y="0"/>
            <a:ext cx="5019363" cy="1264721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4772ED86-E396-97D3-F3E4-9DFCAC6B19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4546" y="1264721"/>
            <a:ext cx="5587939" cy="5443007"/>
          </a:xfrm>
          <a:prstGeom prst="rect">
            <a:avLst/>
          </a:prstGeom>
        </p:spPr>
      </p:pic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3D673D30-667F-C393-1004-76D44F792208}"/>
              </a:ext>
            </a:extLst>
          </p:cNvPr>
          <p:cNvCxnSpPr>
            <a:cxnSpLocks/>
          </p:cNvCxnSpPr>
          <p:nvPr/>
        </p:nvCxnSpPr>
        <p:spPr>
          <a:xfrm flipH="1">
            <a:off x="8301038" y="2094974"/>
            <a:ext cx="931976" cy="594721"/>
          </a:xfrm>
          <a:prstGeom prst="straightConnector1">
            <a:avLst/>
          </a:prstGeom>
          <a:ln w="539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B151EF74-84C5-0C6B-80EF-DFAAD694785E}"/>
              </a:ext>
            </a:extLst>
          </p:cNvPr>
          <p:cNvCxnSpPr>
            <a:cxnSpLocks/>
          </p:cNvCxnSpPr>
          <p:nvPr/>
        </p:nvCxnSpPr>
        <p:spPr>
          <a:xfrm flipH="1">
            <a:off x="7943850" y="4763026"/>
            <a:ext cx="921911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740C203-8327-21A5-09EF-3FC9E2C6AAD6}"/>
              </a:ext>
            </a:extLst>
          </p:cNvPr>
          <p:cNvCxnSpPr>
            <a:cxnSpLocks/>
          </p:cNvCxnSpPr>
          <p:nvPr/>
        </p:nvCxnSpPr>
        <p:spPr>
          <a:xfrm>
            <a:off x="2729881" y="4995898"/>
            <a:ext cx="3012510" cy="865188"/>
          </a:xfrm>
          <a:prstGeom prst="straightConnector1">
            <a:avLst/>
          </a:prstGeom>
          <a:ln w="539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5206205C-BD0D-DF68-5631-7F0472AC4C8C}"/>
              </a:ext>
            </a:extLst>
          </p:cNvPr>
          <p:cNvCxnSpPr>
            <a:cxnSpLocks/>
          </p:cNvCxnSpPr>
          <p:nvPr/>
        </p:nvCxnSpPr>
        <p:spPr>
          <a:xfrm>
            <a:off x="2764017" y="2300288"/>
            <a:ext cx="1048168" cy="259576"/>
          </a:xfrm>
          <a:prstGeom prst="straightConnector1">
            <a:avLst/>
          </a:prstGeom>
          <a:ln w="5397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552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98F3D-F879-5899-7115-3FF0CE1CC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3D99C7B9-9B02-6AFA-74D9-43C764D5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48" y="169742"/>
            <a:ext cx="6717430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2: </a:t>
            </a:r>
            <a:r>
              <a:rPr lang="pt-BR" dirty="0" err="1">
                <a:solidFill>
                  <a:srgbClr val="C00000"/>
                </a:solidFill>
              </a:rPr>
              <a:t>Graduate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programs</a:t>
            </a:r>
            <a:endParaRPr lang="pt-BR" dirty="0">
              <a:solidFill>
                <a:srgbClr val="C00000"/>
              </a:solidFill>
            </a:endParaRPr>
          </a:p>
        </p:txBody>
      </p:sp>
      <p:graphicFrame>
        <p:nvGraphicFramePr>
          <p:cNvPr id="10" name="Tabela 10">
            <a:extLst>
              <a:ext uri="{FF2B5EF4-FFF2-40B4-BE49-F238E27FC236}">
                <a16:creationId xmlns:a16="http://schemas.microsoft.com/office/drawing/2014/main" id="{23788DC5-D7D7-970D-7394-3B3EB6A1D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3826179"/>
              </p:ext>
            </p:extLst>
          </p:nvPr>
        </p:nvGraphicFramePr>
        <p:xfrm>
          <a:off x="606177" y="1495305"/>
          <a:ext cx="10510462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033">
                  <a:extLst>
                    <a:ext uri="{9D8B030D-6E8A-4147-A177-3AD203B41FA5}">
                      <a16:colId xmlns:a16="http://schemas.microsoft.com/office/drawing/2014/main" val="1117930997"/>
                    </a:ext>
                  </a:extLst>
                </a:gridCol>
                <a:gridCol w="6976429">
                  <a:extLst>
                    <a:ext uri="{9D8B030D-6E8A-4147-A177-3AD203B41FA5}">
                      <a16:colId xmlns:a16="http://schemas.microsoft.com/office/drawing/2014/main" val="2331473978"/>
                    </a:ext>
                  </a:extLst>
                </a:gridCol>
              </a:tblGrid>
              <a:tr h="367319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de Ouro Preto</a:t>
                      </a: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Biological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Sciences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Letters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Mathematics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</a:t>
                      </a:r>
                    </a:p>
                    <a:p>
                      <a:pPr marL="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Law</a:t>
                      </a:r>
                    </a:p>
                    <a:p>
                      <a:pPr marL="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Philosophy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Pharmaceutical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Sciences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Environmental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Engineering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Health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Nutrition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57626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A7CD4BF5-3BE6-EC48-24B1-9CA820DC3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23" t="7272" r="24239" b="8556"/>
          <a:stretch/>
        </p:blipFill>
        <p:spPr>
          <a:xfrm>
            <a:off x="2003460" y="2628068"/>
            <a:ext cx="686513" cy="160186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F8C98F9-A40D-245A-8D05-0E8309E93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0"/>
            <a:ext cx="3276600" cy="11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16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98F3D-F879-5899-7115-3FF0CE1CC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3D99C7B9-9B02-6AFA-74D9-43C764D51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48" y="169742"/>
            <a:ext cx="6717430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2: </a:t>
            </a:r>
            <a:r>
              <a:rPr lang="pt-BR" dirty="0" err="1">
                <a:solidFill>
                  <a:srgbClr val="C00000"/>
                </a:solidFill>
              </a:rPr>
              <a:t>Graduate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programs</a:t>
            </a:r>
            <a:endParaRPr lang="pt-BR" dirty="0">
              <a:solidFill>
                <a:srgbClr val="C00000"/>
              </a:solidFill>
            </a:endParaRPr>
          </a:p>
        </p:txBody>
      </p:sp>
      <p:graphicFrame>
        <p:nvGraphicFramePr>
          <p:cNvPr id="10" name="Tabela 10">
            <a:extLst>
              <a:ext uri="{FF2B5EF4-FFF2-40B4-BE49-F238E27FC236}">
                <a16:creationId xmlns:a16="http://schemas.microsoft.com/office/drawing/2014/main" id="{23788DC5-D7D7-970D-7394-3B3EB6A1D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023655"/>
              </p:ext>
            </p:extLst>
          </p:nvPr>
        </p:nvGraphicFramePr>
        <p:xfrm>
          <a:off x="606177" y="1495305"/>
          <a:ext cx="10510462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033">
                  <a:extLst>
                    <a:ext uri="{9D8B030D-6E8A-4147-A177-3AD203B41FA5}">
                      <a16:colId xmlns:a16="http://schemas.microsoft.com/office/drawing/2014/main" val="1117930997"/>
                    </a:ext>
                  </a:extLst>
                </a:gridCol>
                <a:gridCol w="6976429">
                  <a:extLst>
                    <a:ext uri="{9D8B030D-6E8A-4147-A177-3AD203B41FA5}">
                      <a16:colId xmlns:a16="http://schemas.microsoft.com/office/drawing/2014/main" val="2331473978"/>
                    </a:ext>
                  </a:extLst>
                </a:gridCol>
              </a:tblGrid>
              <a:tr h="367319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de Campina Grande</a:t>
                      </a: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Language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Teaching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History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57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do Oeste do Pará</a:t>
                      </a: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/>
                        <a:t>Society, </a:t>
                      </a:r>
                      <a:r>
                        <a:rPr lang="pt-BR" sz="2800" dirty="0" err="1"/>
                        <a:t>Environment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and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Quality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of</a:t>
                      </a:r>
                      <a:r>
                        <a:rPr lang="pt-BR" sz="2800" dirty="0"/>
                        <a:t> Life</a:t>
                      </a:r>
                    </a:p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/>
                        <a:t>Natural </a:t>
                      </a:r>
                      <a:r>
                        <a:rPr lang="pt-BR" sz="2800" dirty="0" err="1"/>
                        <a:t>Resources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of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the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Amazon</a:t>
                      </a:r>
                      <a:endParaRPr lang="pt-BR" sz="2800" dirty="0"/>
                    </a:p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 err="1"/>
                        <a:t>Biosciences</a:t>
                      </a:r>
                      <a:endParaRPr lang="pt-BR" sz="2800" dirty="0"/>
                    </a:p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/>
                        <a:t>Society, </a:t>
                      </a:r>
                      <a:r>
                        <a:rPr lang="pt-BR" sz="2800" dirty="0" err="1"/>
                        <a:t>Nature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and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Development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050597"/>
                  </a:ext>
                </a:extLst>
              </a:tr>
            </a:tbl>
          </a:graphicData>
        </a:graphic>
      </p:graphicFrame>
      <p:pic>
        <p:nvPicPr>
          <p:cNvPr id="11" name="Google Shape;192;p1">
            <a:extLst>
              <a:ext uri="{FF2B5EF4-FFF2-40B4-BE49-F238E27FC236}">
                <a16:creationId xmlns:a16="http://schemas.microsoft.com/office/drawing/2014/main" id="{73733227-F8B9-8D4F-9AB6-C0CCAC4B3B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83485" y="2462413"/>
            <a:ext cx="1108336" cy="116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8BF976A-B7E5-C235-A8C0-E35E88970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485" y="4591058"/>
            <a:ext cx="1108336" cy="116153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74B9317-ECA2-2871-7035-6495782DD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0"/>
            <a:ext cx="3276600" cy="11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13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FA2F8-CC3E-FAC2-D744-52116635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841412-441E-6ED6-0E91-E2AF09A9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825624"/>
            <a:ext cx="11837059" cy="466409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pt-BR" dirty="0"/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pPr marL="0" indent="0" fontAlgn="base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5" name="Tabela 10">
            <a:extLst>
              <a:ext uri="{FF2B5EF4-FFF2-40B4-BE49-F238E27FC236}">
                <a16:creationId xmlns:a16="http://schemas.microsoft.com/office/drawing/2014/main" id="{A576F0F0-02A2-2491-44B9-F3C3303E9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906529"/>
              </p:ext>
            </p:extLst>
          </p:nvPr>
        </p:nvGraphicFramePr>
        <p:xfrm>
          <a:off x="1347896" y="1485877"/>
          <a:ext cx="9473776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4033">
                  <a:extLst>
                    <a:ext uri="{9D8B030D-6E8A-4147-A177-3AD203B41FA5}">
                      <a16:colId xmlns:a16="http://schemas.microsoft.com/office/drawing/2014/main" val="1117930997"/>
                    </a:ext>
                  </a:extLst>
                </a:gridCol>
                <a:gridCol w="5939743">
                  <a:extLst>
                    <a:ext uri="{9D8B030D-6E8A-4147-A177-3AD203B41FA5}">
                      <a16:colId xmlns:a16="http://schemas.microsoft.com/office/drawing/2014/main" val="2331473978"/>
                    </a:ext>
                  </a:extLst>
                </a:gridCol>
              </a:tblGrid>
              <a:tr h="367319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da Integração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Latino-América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Comparative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Literature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Contemporary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Latin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America</a:t>
                      </a: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International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Relations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57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do Rio Grande do Sul</a:t>
                      </a: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 err="1"/>
                        <a:t>International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Strategic</a:t>
                      </a:r>
                      <a:r>
                        <a:rPr lang="pt-BR" sz="2800" dirty="0"/>
                        <a:t> </a:t>
                      </a:r>
                      <a:r>
                        <a:rPr lang="pt-BR" sz="2800" dirty="0" err="1"/>
                        <a:t>Studies</a:t>
                      </a:r>
                      <a:endParaRPr lang="pt-BR" sz="2800" dirty="0"/>
                    </a:p>
                    <a:p>
                      <a:pPr marL="457200" indent="-457200" fontAlgn="base">
                        <a:buFont typeface="Arial" panose="020B0604020202020204" pitchFamily="34" charset="0"/>
                        <a:buChar char="•"/>
                      </a:pPr>
                      <a:r>
                        <a:rPr lang="pt-BR" sz="2800" dirty="0"/>
                        <a:t>Civil </a:t>
                      </a:r>
                      <a:r>
                        <a:rPr lang="pt-BR" sz="2800" dirty="0" err="1"/>
                        <a:t>Engineering</a:t>
                      </a:r>
                      <a:endParaRPr lang="pt-BR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7050597"/>
                  </a:ext>
                </a:extLst>
              </a:tr>
            </a:tbl>
          </a:graphicData>
        </a:graphic>
      </p:graphicFrame>
      <p:pic>
        <p:nvPicPr>
          <p:cNvPr id="7" name="Google Shape;194;p1" descr="Texto, Quadro de comunicações&#10;&#10;O conteúdo gerado por IA pode estar incorreto.">
            <a:extLst>
              <a:ext uri="{FF2B5EF4-FFF2-40B4-BE49-F238E27FC236}">
                <a16:creationId xmlns:a16="http://schemas.microsoft.com/office/drawing/2014/main" id="{8705DD40-8DA6-5EC1-79BE-E77279D4FA1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635960" y="3001304"/>
            <a:ext cx="1150148" cy="10217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54FC8867-CF90-807F-D69A-642704BF509F}"/>
              </a:ext>
            </a:extLst>
          </p:cNvPr>
          <p:cNvSpPr txBox="1">
            <a:spLocks/>
          </p:cNvSpPr>
          <p:nvPr/>
        </p:nvSpPr>
        <p:spPr>
          <a:xfrm>
            <a:off x="310093" y="160314"/>
            <a:ext cx="67174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2: </a:t>
            </a:r>
            <a:r>
              <a:rPr lang="pt-BR" dirty="0" err="1">
                <a:solidFill>
                  <a:srgbClr val="C00000"/>
                </a:solidFill>
              </a:rPr>
              <a:t>Graduate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programs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8" name="Google Shape;195;p1">
            <a:extLst>
              <a:ext uri="{FF2B5EF4-FFF2-40B4-BE49-F238E27FC236}">
                <a16:creationId xmlns:a16="http://schemas.microsoft.com/office/drawing/2014/main" id="{05BEA59A-0633-D777-6A00-CC19D239C2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744" t="15910" r="9506" b="16652"/>
          <a:stretch/>
        </p:blipFill>
        <p:spPr>
          <a:xfrm>
            <a:off x="2635960" y="5058271"/>
            <a:ext cx="1150148" cy="109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C28B01B-42ED-98B9-446D-A83334B69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0"/>
            <a:ext cx="3276600" cy="11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7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FA2F8-CC3E-FAC2-D744-52116635B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C841412-441E-6ED6-0E91-E2AF09A9A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825624"/>
            <a:ext cx="11837059" cy="466409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pt-BR" dirty="0"/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pPr fontAlgn="base"/>
            <a:endParaRPr lang="pt-BR" dirty="0"/>
          </a:p>
          <a:p>
            <a:pPr marL="0" indent="0" fontAlgn="base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graphicFrame>
        <p:nvGraphicFramePr>
          <p:cNvPr id="5" name="Tabela 10">
            <a:extLst>
              <a:ext uri="{FF2B5EF4-FFF2-40B4-BE49-F238E27FC236}">
                <a16:creationId xmlns:a16="http://schemas.microsoft.com/office/drawing/2014/main" id="{A576F0F0-02A2-2491-44B9-F3C3303E9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499556"/>
              </p:ext>
            </p:extLst>
          </p:nvPr>
        </p:nvGraphicFramePr>
        <p:xfrm>
          <a:off x="1191512" y="1825624"/>
          <a:ext cx="10327388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4134">
                  <a:extLst>
                    <a:ext uri="{9D8B030D-6E8A-4147-A177-3AD203B41FA5}">
                      <a16:colId xmlns:a16="http://schemas.microsoft.com/office/drawing/2014/main" val="1117930997"/>
                    </a:ext>
                  </a:extLst>
                </a:gridCol>
                <a:gridCol w="7033254">
                  <a:extLst>
                    <a:ext uri="{9D8B030D-6E8A-4147-A177-3AD203B41FA5}">
                      <a16:colId xmlns:a16="http://schemas.microsoft.com/office/drawing/2014/main" val="2331473978"/>
                    </a:ext>
                  </a:extLst>
                </a:gridCol>
              </a:tblGrid>
              <a:tr h="367319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Universidade Federal do Tocantins</a:t>
                      </a: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base" latinLnBrk="0" hangingPunct="1"/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Public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Administration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Network</a:t>
                      </a: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Amazon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Teaching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Sciences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Health</a:t>
                      </a: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Physical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Education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Network</a:t>
                      </a: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Mathematics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in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National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Network</a:t>
                      </a: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History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Amazonian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Populations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Communication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and</a:t>
                      </a: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Society</a:t>
                      </a:r>
                    </a:p>
                    <a:p>
                      <a:pPr marL="457200" indent="-457200" algn="l" defTabSz="914400" rtl="0" eaLnBrk="1" fontAlgn="base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pt-BR" sz="28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Environmental </a:t>
                      </a:r>
                      <a:r>
                        <a:rPr lang="pt-BR" sz="28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Sciences</a:t>
                      </a:r>
                      <a:endParaRPr lang="pt-BR" sz="28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557626"/>
                  </a:ext>
                </a:extLst>
              </a:tr>
            </a:tbl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54FC8867-CF90-807F-D69A-642704BF509F}"/>
              </a:ext>
            </a:extLst>
          </p:cNvPr>
          <p:cNvSpPr txBox="1">
            <a:spLocks/>
          </p:cNvSpPr>
          <p:nvPr/>
        </p:nvSpPr>
        <p:spPr>
          <a:xfrm>
            <a:off x="310093" y="160314"/>
            <a:ext cx="67174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1: </a:t>
            </a:r>
            <a:r>
              <a:rPr lang="pt-BR" dirty="0" err="1">
                <a:solidFill>
                  <a:srgbClr val="C00000"/>
                </a:solidFill>
              </a:rPr>
              <a:t>Graduate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programs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2" name="Google Shape;196;p1" descr="Universidade Federal do Tocantins – Wikipédia, a ...">
            <a:extLst>
              <a:ext uri="{FF2B5EF4-FFF2-40B4-BE49-F238E27FC236}">
                <a16:creationId xmlns:a16="http://schemas.microsoft.com/office/drawing/2014/main" id="{5665D853-718F-CD7D-EDDC-1DBCEDBB2F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33601" y="3429000"/>
            <a:ext cx="1439524" cy="119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730E059-06E1-D3B6-6627-F4FF484D7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0" y="0"/>
            <a:ext cx="3276600" cy="11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81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" y="1240857"/>
            <a:ext cx="12192000" cy="5009379"/>
            <a:chOff x="0" y="0"/>
            <a:chExt cx="4816593" cy="19790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979014"/>
            </a:xfrm>
            <a:custGeom>
              <a:avLst/>
              <a:gdLst/>
              <a:ahLst/>
              <a:cxnLst/>
              <a:rect l="l" t="t" r="r" b="b"/>
              <a:pathLst>
                <a:path w="4816592" h="1979014">
                  <a:moveTo>
                    <a:pt x="0" y="0"/>
                  </a:moveTo>
                  <a:lnTo>
                    <a:pt x="4816592" y="0"/>
                  </a:lnTo>
                  <a:lnTo>
                    <a:pt x="4816592" y="1979014"/>
                  </a:lnTo>
                  <a:lnTo>
                    <a:pt x="0" y="1979014"/>
                  </a:lnTo>
                  <a:close/>
                </a:path>
              </a:pathLst>
            </a:custGeom>
            <a:solidFill>
              <a:srgbClr val="15342D"/>
            </a:solidFill>
          </p:spPr>
          <p:txBody>
            <a:bodyPr/>
            <a:lstStyle/>
            <a:p>
              <a:endParaRPr lang="pt-BR" sz="120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4816593" cy="196948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027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1823642"/>
            <a:ext cx="1660097" cy="1077157"/>
          </a:xfrm>
          <a:custGeom>
            <a:avLst/>
            <a:gdLst/>
            <a:ahLst/>
            <a:cxnLst/>
            <a:rect l="l" t="t" r="r" b="b"/>
            <a:pathLst>
              <a:path w="2490145" h="1615735">
                <a:moveTo>
                  <a:pt x="0" y="0"/>
                </a:moveTo>
                <a:lnTo>
                  <a:pt x="2490145" y="0"/>
                </a:lnTo>
                <a:lnTo>
                  <a:pt x="2490145" y="1615734"/>
                </a:lnTo>
                <a:lnTo>
                  <a:pt x="0" y="1615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83" b="-8083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7" name="Freeform 7"/>
          <p:cNvSpPr/>
          <p:nvPr/>
        </p:nvSpPr>
        <p:spPr>
          <a:xfrm>
            <a:off x="3586604" y="1823641"/>
            <a:ext cx="1645930" cy="1098284"/>
          </a:xfrm>
          <a:custGeom>
            <a:avLst/>
            <a:gdLst/>
            <a:ahLst/>
            <a:cxnLst/>
            <a:rect l="l" t="t" r="r" b="b"/>
            <a:pathLst>
              <a:path w="2468895" h="1647426">
                <a:moveTo>
                  <a:pt x="0" y="0"/>
                </a:moveTo>
                <a:lnTo>
                  <a:pt x="2468895" y="0"/>
                </a:lnTo>
                <a:lnTo>
                  <a:pt x="2468895" y="1647426"/>
                </a:lnTo>
                <a:lnTo>
                  <a:pt x="0" y="1647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8" name="Freeform 8"/>
          <p:cNvSpPr/>
          <p:nvPr/>
        </p:nvSpPr>
        <p:spPr>
          <a:xfrm>
            <a:off x="6651254" y="1863047"/>
            <a:ext cx="1648457" cy="1098284"/>
          </a:xfrm>
          <a:custGeom>
            <a:avLst/>
            <a:gdLst/>
            <a:ahLst/>
            <a:cxnLst/>
            <a:rect l="l" t="t" r="r" b="b"/>
            <a:pathLst>
              <a:path w="2472685" h="1647426">
                <a:moveTo>
                  <a:pt x="0" y="0"/>
                </a:moveTo>
                <a:lnTo>
                  <a:pt x="2472685" y="0"/>
                </a:lnTo>
                <a:lnTo>
                  <a:pt x="2472685" y="1647426"/>
                </a:lnTo>
                <a:lnTo>
                  <a:pt x="0" y="1647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9" name="Freeform 9"/>
          <p:cNvSpPr/>
          <p:nvPr/>
        </p:nvSpPr>
        <p:spPr>
          <a:xfrm>
            <a:off x="9474460" y="1871471"/>
            <a:ext cx="1647427" cy="1098284"/>
          </a:xfrm>
          <a:custGeom>
            <a:avLst/>
            <a:gdLst/>
            <a:ahLst/>
            <a:cxnLst/>
            <a:rect l="l" t="t" r="r" b="b"/>
            <a:pathLst>
              <a:path w="2471140" h="1647426">
                <a:moveTo>
                  <a:pt x="0" y="0"/>
                </a:moveTo>
                <a:lnTo>
                  <a:pt x="2471139" y="0"/>
                </a:lnTo>
                <a:lnTo>
                  <a:pt x="2471139" y="1647427"/>
                </a:lnTo>
                <a:lnTo>
                  <a:pt x="0" y="16474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0" name="Freeform 10"/>
          <p:cNvSpPr/>
          <p:nvPr/>
        </p:nvSpPr>
        <p:spPr>
          <a:xfrm>
            <a:off x="685800" y="4139853"/>
            <a:ext cx="1750077" cy="1077157"/>
          </a:xfrm>
          <a:custGeom>
            <a:avLst/>
            <a:gdLst/>
            <a:ahLst/>
            <a:cxnLst/>
            <a:rect l="l" t="t" r="r" b="b"/>
            <a:pathLst>
              <a:path w="2625115" h="1615735">
                <a:moveTo>
                  <a:pt x="0" y="0"/>
                </a:moveTo>
                <a:lnTo>
                  <a:pt x="2625115" y="0"/>
                </a:lnTo>
                <a:lnTo>
                  <a:pt x="2625115" y="1615734"/>
                </a:lnTo>
                <a:lnTo>
                  <a:pt x="0" y="1615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7744"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1" name="Freeform 11"/>
          <p:cNvSpPr/>
          <p:nvPr/>
        </p:nvSpPr>
        <p:spPr>
          <a:xfrm>
            <a:off x="3537663" y="4197003"/>
            <a:ext cx="1743813" cy="1157456"/>
          </a:xfrm>
          <a:custGeom>
            <a:avLst/>
            <a:gdLst/>
            <a:ahLst/>
            <a:cxnLst/>
            <a:rect l="l" t="t" r="r" b="b"/>
            <a:pathLst>
              <a:path w="2615719" h="1736184">
                <a:moveTo>
                  <a:pt x="0" y="0"/>
                </a:moveTo>
                <a:lnTo>
                  <a:pt x="2615719" y="0"/>
                </a:lnTo>
                <a:lnTo>
                  <a:pt x="2615719" y="1736183"/>
                </a:lnTo>
                <a:lnTo>
                  <a:pt x="0" y="1736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2" name="Freeform 12"/>
          <p:cNvSpPr/>
          <p:nvPr/>
        </p:nvSpPr>
        <p:spPr>
          <a:xfrm>
            <a:off x="6651254" y="4139853"/>
            <a:ext cx="1743813" cy="1163599"/>
          </a:xfrm>
          <a:custGeom>
            <a:avLst/>
            <a:gdLst/>
            <a:ahLst/>
            <a:cxnLst/>
            <a:rect l="l" t="t" r="r" b="b"/>
            <a:pathLst>
              <a:path w="2615719" h="1745398">
                <a:moveTo>
                  <a:pt x="0" y="0"/>
                </a:moveTo>
                <a:lnTo>
                  <a:pt x="2615719" y="0"/>
                </a:lnTo>
                <a:lnTo>
                  <a:pt x="2615719" y="1745398"/>
                </a:lnTo>
                <a:lnTo>
                  <a:pt x="0" y="174539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3" name="Freeform 13"/>
          <p:cNvSpPr/>
          <p:nvPr/>
        </p:nvSpPr>
        <p:spPr>
          <a:xfrm>
            <a:off x="9561962" y="4095403"/>
            <a:ext cx="1718589" cy="1271756"/>
          </a:xfrm>
          <a:custGeom>
            <a:avLst/>
            <a:gdLst/>
            <a:ahLst/>
            <a:cxnLst/>
            <a:rect l="l" t="t" r="r" b="b"/>
            <a:pathLst>
              <a:path w="2577883" h="1907634">
                <a:moveTo>
                  <a:pt x="0" y="0"/>
                </a:moveTo>
                <a:lnTo>
                  <a:pt x="2577883" y="0"/>
                </a:lnTo>
                <a:lnTo>
                  <a:pt x="2577883" y="1907633"/>
                </a:lnTo>
                <a:lnTo>
                  <a:pt x="0" y="19076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4" name="Freeform 14"/>
          <p:cNvSpPr/>
          <p:nvPr/>
        </p:nvSpPr>
        <p:spPr>
          <a:xfrm>
            <a:off x="264469" y="3636128"/>
            <a:ext cx="11497962" cy="100607"/>
          </a:xfrm>
          <a:custGeom>
            <a:avLst/>
            <a:gdLst/>
            <a:ahLst/>
            <a:cxnLst/>
            <a:rect l="l" t="t" r="r" b="b"/>
            <a:pathLst>
              <a:path w="17246943" h="150911">
                <a:moveTo>
                  <a:pt x="0" y="0"/>
                </a:moveTo>
                <a:lnTo>
                  <a:pt x="17246944" y="0"/>
                </a:lnTo>
                <a:lnTo>
                  <a:pt x="17246944" y="150911"/>
                </a:lnTo>
                <a:lnTo>
                  <a:pt x="0" y="1509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6" name="TextBox 16"/>
          <p:cNvSpPr txBox="1"/>
          <p:nvPr/>
        </p:nvSpPr>
        <p:spPr>
          <a:xfrm>
            <a:off x="447679" y="1555868"/>
            <a:ext cx="2136339" cy="198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b="1" spc="-97" dirty="0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International Cooperation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41401" y="2967682"/>
            <a:ext cx="2136339" cy="5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spc="-97" dirty="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Highly qualified human resources committed to society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07313" y="1578573"/>
            <a:ext cx="2136339" cy="198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b="1" spc="-97" dirty="0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Academic Mobility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26295" y="1447918"/>
            <a:ext cx="2136339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b="1" spc="-97" dirty="0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Integration of Graduate Programs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0889" y="3874423"/>
            <a:ext cx="2136339" cy="198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b="1" spc="-97" dirty="0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Strategic Knowledge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285131" y="5337996"/>
            <a:ext cx="2136339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spc="-97" dirty="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Internationalization and linguistic diversity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74723" y="5337996"/>
            <a:ext cx="2136339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spc="-97" dirty="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International projection of the network’s universities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299302" y="3874423"/>
            <a:ext cx="2136339" cy="198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b="1" spc="-97" dirty="0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Continuous Excellence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47679" y="2970648"/>
            <a:ext cx="2136339" cy="583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spc="-97" dirty="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Strengthen partnerships with universities and global partne</a:t>
            </a:r>
            <a:r>
              <a:rPr lang="en-US" sz="1399" spc="-97" dirty="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rs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0889" y="5223359"/>
            <a:ext cx="213633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spc="-97" dirty="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High-impact collaborative scientific projects</a:t>
            </a:r>
          </a:p>
          <a:p>
            <a:pPr algn="ctr">
              <a:lnSpc>
                <a:spcPts val="1539"/>
              </a:lnSpc>
            </a:pPr>
            <a:endParaRPr lang="en-US" sz="1399" spc="-97" dirty="0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341401" y="1578573"/>
            <a:ext cx="2136339" cy="198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b="1" spc="-97" dirty="0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Excellence Training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6407313" y="2976106"/>
            <a:ext cx="2136339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spc="-97" dirty="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Cotutelle agreements, dual degrees, and international exchanges</a:t>
            </a:r>
          </a:p>
          <a:p>
            <a:pPr algn="ctr">
              <a:lnSpc>
                <a:spcPts val="1539"/>
              </a:lnSpc>
            </a:pPr>
            <a:endParaRPr lang="en-US" sz="1399" spc="-97" dirty="0">
              <a:solidFill>
                <a:srgbClr val="FFFFFF"/>
              </a:solidFill>
              <a:latin typeface="Bricolage Grotesque"/>
              <a:ea typeface="Bricolage Grotesque"/>
              <a:cs typeface="Bricolage Grotesque"/>
              <a:sym typeface="Bricolage Grotesque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299302" y="2993082"/>
            <a:ext cx="2136339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spc="-97" dirty="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Connecting consolidated and emerging graduate programs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300216" y="3779173"/>
            <a:ext cx="2136339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b="1" spc="-97" dirty="0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Multilingualism</a:t>
            </a:r>
          </a:p>
          <a:p>
            <a:pPr algn="ctr">
              <a:lnSpc>
                <a:spcPts val="1539"/>
              </a:lnSpc>
            </a:pPr>
            <a:r>
              <a:rPr lang="en-US" sz="1600" b="1" spc="-97" dirty="0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Curriculum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6454991" y="3874423"/>
            <a:ext cx="2136339" cy="198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b="1" spc="-97" dirty="0">
                <a:solidFill>
                  <a:srgbClr val="FFFFFF"/>
                </a:solidFill>
                <a:latin typeface="Bricolage Grotesque Bold"/>
                <a:ea typeface="Bricolage Grotesque Bold"/>
                <a:cs typeface="Bricolage Grotesque Bold"/>
                <a:sym typeface="Bricolage Grotesque Bold"/>
              </a:rPr>
              <a:t>Scientific Visibility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151938" y="5405258"/>
            <a:ext cx="2701759" cy="390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"/>
              </a:lnSpc>
            </a:pPr>
            <a:r>
              <a:rPr lang="en-US" sz="1600" spc="-97" dirty="0">
                <a:solidFill>
                  <a:srgbClr val="FFFFFF"/>
                </a:solidFill>
                <a:latin typeface="Bricolage Grotesque"/>
                <a:ea typeface="Bricolage Grotesque"/>
                <a:cs typeface="Bricolage Grotesque"/>
                <a:sym typeface="Bricolage Grotesque"/>
              </a:rPr>
              <a:t>Strengthening and continuous development of graduate programs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FC4F64D1-20A2-D6A5-DC0C-4D1177D2D779}"/>
              </a:ext>
            </a:extLst>
          </p:cNvPr>
          <p:cNvSpPr txBox="1">
            <a:spLocks/>
          </p:cNvSpPr>
          <p:nvPr/>
        </p:nvSpPr>
        <p:spPr>
          <a:xfrm>
            <a:off x="0" y="174986"/>
            <a:ext cx="671743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>
                <a:solidFill>
                  <a:srgbClr val="C00000"/>
                </a:solidFill>
              </a:rPr>
              <a:t>Goals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of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Minerandi</a:t>
            </a:r>
            <a:endParaRPr lang="pt-BR" dirty="0">
              <a:solidFill>
                <a:srgbClr val="C00000"/>
              </a:solidFill>
            </a:endParaRPr>
          </a:p>
        </p:txBody>
      </p:sp>
      <p:pic>
        <p:nvPicPr>
          <p:cNvPr id="33" name="Imagem 32">
            <a:extLst>
              <a:ext uri="{FF2B5EF4-FFF2-40B4-BE49-F238E27FC236}">
                <a16:creationId xmlns:a16="http://schemas.microsoft.com/office/drawing/2014/main" id="{A854FD67-EFE3-E64B-65C1-FA5C75C97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5831" y="10996"/>
            <a:ext cx="3276600" cy="113212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113171" y="828858"/>
            <a:ext cx="7805307" cy="5200285"/>
          </a:xfrm>
          <a:custGeom>
            <a:avLst/>
            <a:gdLst/>
            <a:ahLst/>
            <a:cxnLst/>
            <a:rect l="l" t="t" r="r" b="b"/>
            <a:pathLst>
              <a:path w="11707960" h="7800428">
                <a:moveTo>
                  <a:pt x="0" y="0"/>
                </a:moveTo>
                <a:lnTo>
                  <a:pt x="11707960" y="0"/>
                </a:lnTo>
                <a:lnTo>
                  <a:pt x="11707960" y="7800428"/>
                </a:lnTo>
                <a:lnTo>
                  <a:pt x="0" y="7800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 sz="120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BBF7365-BBB5-FCA4-1EC9-9C21410D82B5}"/>
              </a:ext>
            </a:extLst>
          </p:cNvPr>
          <p:cNvSpPr txBox="1">
            <a:spLocks/>
          </p:cNvSpPr>
          <p:nvPr/>
        </p:nvSpPr>
        <p:spPr>
          <a:xfrm>
            <a:off x="362068" y="-225425"/>
            <a:ext cx="95564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>
                <a:solidFill>
                  <a:srgbClr val="C00000"/>
                </a:solidFill>
              </a:rPr>
              <a:t>Collaboration</a:t>
            </a:r>
            <a:r>
              <a:rPr lang="pt-BR" dirty="0">
                <a:solidFill>
                  <a:srgbClr val="C00000"/>
                </a:solidFill>
              </a:rPr>
              <a:t> in </a:t>
            </a:r>
            <a:r>
              <a:rPr lang="pt-BR" dirty="0" err="1">
                <a:solidFill>
                  <a:srgbClr val="C00000"/>
                </a:solidFill>
              </a:rPr>
              <a:t>Mineramundi</a:t>
            </a:r>
            <a:r>
              <a:rPr lang="pt-BR" dirty="0">
                <a:solidFill>
                  <a:srgbClr val="C00000"/>
                </a:solidFill>
              </a:rPr>
              <a:t> Network 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C01D4AD4-464C-BAF0-04AD-30898F1D1B9F}"/>
              </a:ext>
            </a:extLst>
          </p:cNvPr>
          <p:cNvSpPr txBox="1">
            <a:spLocks/>
          </p:cNvSpPr>
          <p:nvPr/>
        </p:nvSpPr>
        <p:spPr>
          <a:xfrm>
            <a:off x="1901084" y="5757863"/>
            <a:ext cx="95564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C00000"/>
                </a:solidFill>
              </a:rPr>
              <a:t>Building </a:t>
            </a:r>
            <a:r>
              <a:rPr lang="pt-BR" dirty="0" err="1">
                <a:solidFill>
                  <a:srgbClr val="C00000"/>
                </a:solidFill>
              </a:rPr>
              <a:t>together</a:t>
            </a:r>
            <a:r>
              <a:rPr lang="pt-BR" dirty="0">
                <a:solidFill>
                  <a:srgbClr val="C00000"/>
                </a:solidFill>
              </a:rPr>
              <a:t> a </a:t>
            </a:r>
            <a:r>
              <a:rPr lang="pt-BR" dirty="0" err="1">
                <a:solidFill>
                  <a:srgbClr val="C00000"/>
                </a:solidFill>
              </a:rPr>
              <a:t>sustainable</a:t>
            </a:r>
            <a:r>
              <a:rPr lang="pt-BR" dirty="0">
                <a:solidFill>
                  <a:srgbClr val="C00000"/>
                </a:solidFill>
              </a:rPr>
              <a:t> future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097BD4A4-FF57-F7DD-3FFE-3C5FAA89A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8350" y="0"/>
            <a:ext cx="2533650" cy="87541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"/>
          <p:cNvSpPr txBox="1">
            <a:spLocks noGrp="1"/>
          </p:cNvSpPr>
          <p:nvPr>
            <p:ph type="ctrTitle"/>
          </p:nvPr>
        </p:nvSpPr>
        <p:spPr>
          <a:xfrm>
            <a:off x="771796" y="680968"/>
            <a:ext cx="10372602" cy="4941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Play"/>
              <a:buNone/>
            </a:pPr>
            <a:br>
              <a:rPr lang="pt-BR" sz="4800" dirty="0"/>
            </a:br>
            <a:br>
              <a:rPr lang="pt-BR" sz="4800" dirty="0"/>
            </a:br>
            <a:br>
              <a:rPr lang="pt-BR" sz="4800" dirty="0"/>
            </a:br>
            <a:r>
              <a:rPr lang="pt-BR" sz="4800" dirty="0" err="1"/>
              <a:t>MineraMundi</a:t>
            </a:r>
            <a:r>
              <a:rPr lang="pt-BR" sz="4800" dirty="0"/>
              <a:t>: </a:t>
            </a:r>
            <a:r>
              <a:rPr lang="en-US" sz="4800" dirty="0"/>
              <a:t>International research network on mining, sustainability and social development</a:t>
            </a:r>
            <a:br>
              <a:rPr lang="en-US" sz="4800" dirty="0"/>
            </a:br>
            <a:br>
              <a:rPr lang="en-US" sz="4800" dirty="0"/>
            </a:br>
            <a:r>
              <a:rPr lang="pt-BR" sz="4000" dirty="0">
                <a:solidFill>
                  <a:srgbClr val="C00000"/>
                </a:solidFill>
              </a:rPr>
              <a:t>Contact: capesglobal@ufop.edu.br</a:t>
            </a:r>
            <a:br>
              <a:rPr lang="en-US" sz="4000" dirty="0">
                <a:solidFill>
                  <a:srgbClr val="7F7F7F"/>
                </a:solidFill>
              </a:rPr>
            </a:br>
            <a:br>
              <a:rPr lang="pt-BR" sz="4400" dirty="0">
                <a:solidFill>
                  <a:srgbClr val="7F7F7F"/>
                </a:solidFill>
              </a:rPr>
            </a:br>
            <a:endParaRPr sz="2400" dirty="0"/>
          </a:p>
        </p:txBody>
      </p:sp>
      <p:sp>
        <p:nvSpPr>
          <p:cNvPr id="187" name="Google Shape;187;p1"/>
          <p:cNvSpPr txBox="1"/>
          <p:nvPr/>
        </p:nvSpPr>
        <p:spPr>
          <a:xfrm>
            <a:off x="3048000" y="296724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"/>
          <p:cNvSpPr txBox="1"/>
          <p:nvPr/>
        </p:nvSpPr>
        <p:spPr>
          <a:xfrm>
            <a:off x="3048000" y="296724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44C177-F033-8049-4915-0633314D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796" y="0"/>
            <a:ext cx="4444601" cy="1119899"/>
          </a:xfrm>
          <a:prstGeom prst="rect">
            <a:avLst/>
          </a:prstGeom>
        </p:spPr>
      </p:pic>
      <p:graphicFrame>
        <p:nvGraphicFramePr>
          <p:cNvPr id="3" name="Tabela 4">
            <a:extLst>
              <a:ext uri="{FF2B5EF4-FFF2-40B4-BE49-F238E27FC236}">
                <a16:creationId xmlns:a16="http://schemas.microsoft.com/office/drawing/2014/main" id="{5737D6A8-2A3E-2448-828F-307E83ABB4D7}"/>
              </a:ext>
            </a:extLst>
          </p:cNvPr>
          <p:cNvGraphicFramePr>
            <a:graphicFrameLocks noGrp="1"/>
          </p:cNvGraphicFramePr>
          <p:nvPr/>
        </p:nvGraphicFramePr>
        <p:xfrm>
          <a:off x="1491759" y="5247604"/>
          <a:ext cx="9208482" cy="1437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747">
                  <a:extLst>
                    <a:ext uri="{9D8B030D-6E8A-4147-A177-3AD203B41FA5}">
                      <a16:colId xmlns:a16="http://schemas.microsoft.com/office/drawing/2014/main" val="2726522240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2063706397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3582496886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1382545934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1979149101"/>
                    </a:ext>
                  </a:extLst>
                </a:gridCol>
                <a:gridCol w="1534747">
                  <a:extLst>
                    <a:ext uri="{9D8B030D-6E8A-4147-A177-3AD203B41FA5}">
                      <a16:colId xmlns:a16="http://schemas.microsoft.com/office/drawing/2014/main" val="3555044458"/>
                    </a:ext>
                  </a:extLst>
                </a:gridCol>
              </a:tblGrid>
              <a:tr h="1437264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691030"/>
                  </a:ext>
                </a:extLst>
              </a:tr>
            </a:tbl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E377AC47-8E7D-9C87-D188-A192D4C874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23" t="7272" r="24239" b="8556"/>
          <a:stretch/>
        </p:blipFill>
        <p:spPr>
          <a:xfrm>
            <a:off x="2040817" y="5256928"/>
            <a:ext cx="587954" cy="1371890"/>
          </a:xfrm>
          <a:prstGeom prst="rect">
            <a:avLst/>
          </a:prstGeom>
        </p:spPr>
      </p:pic>
      <p:pic>
        <p:nvPicPr>
          <p:cNvPr id="192" name="Google Shape;1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7828" y="5300344"/>
            <a:ext cx="1226202" cy="13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4146C66-3C2D-11BA-C4BB-D3BA6B0A3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1895" y="5300344"/>
            <a:ext cx="1226202" cy="1285060"/>
          </a:xfrm>
          <a:prstGeom prst="rect">
            <a:avLst/>
          </a:prstGeom>
        </p:spPr>
      </p:pic>
      <p:pic>
        <p:nvPicPr>
          <p:cNvPr id="194" name="Google Shape;194;p1" descr="Texto, Quadro de comunicações&#10;&#10;O conteúdo gerado por IA pode estar incorreto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5962" y="5432555"/>
            <a:ext cx="1179303" cy="1161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" descr="Universidade Federal do Tocantins – Wikipédia, a ...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93130" y="5311630"/>
            <a:ext cx="1226202" cy="128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"/>
          <p:cNvPicPr preferRelativeResize="0"/>
          <p:nvPr/>
        </p:nvPicPr>
        <p:blipFill rotWithShape="1">
          <a:blip r:embed="rId9">
            <a:alphaModFix/>
          </a:blip>
          <a:srcRect l="10438" t="13641" r="13517" b="14449"/>
          <a:stretch/>
        </p:blipFill>
        <p:spPr>
          <a:xfrm>
            <a:off x="9347197" y="5387164"/>
            <a:ext cx="1325855" cy="11114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7752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FE6E2-D1D6-595E-BAF0-6FE78E15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72" y="321639"/>
            <a:ext cx="7942084" cy="1325563"/>
          </a:xfrm>
        </p:spPr>
        <p:txBody>
          <a:bodyPr/>
          <a:lstStyle/>
          <a:p>
            <a:r>
              <a:rPr lang="pt-BR" dirty="0">
                <a:solidFill>
                  <a:srgbClr val="C00000"/>
                </a:solidFill>
              </a:rPr>
              <a:t>CAPES Global </a:t>
            </a:r>
            <a:r>
              <a:rPr lang="pt-BR" dirty="0" err="1">
                <a:solidFill>
                  <a:srgbClr val="C00000"/>
                </a:solidFill>
              </a:rPr>
              <a:t>Program</a:t>
            </a:r>
            <a:r>
              <a:rPr lang="pt-BR" dirty="0">
                <a:solidFill>
                  <a:srgbClr val="C00000"/>
                </a:solidFill>
              </a:rPr>
              <a:t> </a:t>
            </a:r>
            <a:r>
              <a:rPr lang="pt-BR" dirty="0" err="1">
                <a:solidFill>
                  <a:srgbClr val="C00000"/>
                </a:solidFill>
              </a:rPr>
              <a:t>Objectives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8B9799-CD98-78CC-79FE-80B6CDA3F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472" y="1600968"/>
            <a:ext cx="11507056" cy="4935393"/>
          </a:xfrm>
        </p:spPr>
        <p:txBody>
          <a:bodyPr>
            <a:noAutofit/>
          </a:bodyPr>
          <a:lstStyle/>
          <a:p>
            <a:pPr algn="just"/>
            <a:r>
              <a:rPr lang="en-US" dirty="0"/>
              <a:t>To contribute to strengthening Brazil’s international leadership in the areas and themes of the projects; </a:t>
            </a:r>
          </a:p>
          <a:p>
            <a:pPr algn="just"/>
            <a:r>
              <a:rPr lang="en-US" dirty="0"/>
              <a:t>To consolidating its position as a strategic partner in global initiatives, while promoting mutual cooperation, intercultural dialogue, and sustainable development.</a:t>
            </a:r>
          </a:p>
          <a:p>
            <a:pPr algn="just"/>
            <a:r>
              <a:rPr lang="en-US" dirty="0"/>
              <a:t>To create an international platform for research, innovation, and training of highly qualified human resources.</a:t>
            </a:r>
          </a:p>
          <a:p>
            <a:pPr algn="just"/>
            <a:r>
              <a:rPr lang="en-US" dirty="0"/>
              <a:t>The social impacts cover human resources training, youth capacitation in mining regions, generation of employment and income, strengthening of local productive arrangements, and less dependence on large mining companies.</a:t>
            </a:r>
            <a:r>
              <a:rPr lang="pt-BR" dirty="0"/>
              <a:t> </a:t>
            </a:r>
            <a:endParaRPr lang="en-US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CFA9065-D9C0-C4DD-8477-FAF818DC9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143" y="321639"/>
            <a:ext cx="3742857" cy="94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38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FE6E2-D1D6-595E-BAF0-6FE78E152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472" y="26706"/>
            <a:ext cx="7942084" cy="1325563"/>
          </a:xfrm>
        </p:spPr>
        <p:txBody>
          <a:bodyPr/>
          <a:lstStyle/>
          <a:p>
            <a:r>
              <a:rPr lang="pt-BR" dirty="0">
                <a:solidFill>
                  <a:srgbClr val="C00000"/>
                </a:solidFill>
              </a:rPr>
              <a:t>CAPES Global </a:t>
            </a:r>
            <a:r>
              <a:rPr lang="pt-BR" dirty="0" err="1">
                <a:solidFill>
                  <a:srgbClr val="C00000"/>
                </a:solidFill>
              </a:rPr>
              <a:t>Program</a:t>
            </a:r>
            <a:endParaRPr lang="pt-BR" dirty="0">
              <a:solidFill>
                <a:srgbClr val="C00000"/>
              </a:solidFill>
            </a:endParaRPr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BB781429-A8B7-CFBC-C05C-9163BE03C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09270"/>
              </p:ext>
            </p:extLst>
          </p:nvPr>
        </p:nvGraphicFramePr>
        <p:xfrm>
          <a:off x="2692400" y="5339763"/>
          <a:ext cx="774287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42873">
                  <a:extLst>
                    <a:ext uri="{9D8B030D-6E8A-4147-A177-3AD203B41FA5}">
                      <a16:colId xmlns:a16="http://schemas.microsoft.com/office/drawing/2014/main" val="2181202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200"/>
                        <a:buNone/>
                      </a:pPr>
                      <a:endParaRPr lang="pt-BR" sz="1800" b="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73294"/>
                  </a:ext>
                </a:extLst>
              </a:tr>
            </a:tbl>
          </a:graphicData>
        </a:graphic>
      </p:graphicFrame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BEFF694E-B0F5-8F5D-6892-88B0304291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486663"/>
              </p:ext>
            </p:extLst>
          </p:nvPr>
        </p:nvGraphicFramePr>
        <p:xfrm>
          <a:off x="361950" y="1329750"/>
          <a:ext cx="11468100" cy="5287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528">
                  <a:extLst>
                    <a:ext uri="{9D8B030D-6E8A-4147-A177-3AD203B41FA5}">
                      <a16:colId xmlns:a16="http://schemas.microsoft.com/office/drawing/2014/main" val="2518437044"/>
                    </a:ext>
                  </a:extLst>
                </a:gridCol>
                <a:gridCol w="8889572">
                  <a:extLst>
                    <a:ext uri="{9D8B030D-6E8A-4147-A177-3AD203B41FA5}">
                      <a16:colId xmlns:a16="http://schemas.microsoft.com/office/drawing/2014/main" val="2039712910"/>
                    </a:ext>
                  </a:extLst>
                </a:gridCol>
              </a:tblGrid>
              <a:tr h="528762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General Information</a:t>
                      </a:r>
                      <a:endParaRPr lang="pt-BR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256859"/>
                  </a:ext>
                </a:extLst>
              </a:tr>
              <a:tr h="4582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pt-BR" sz="20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Duration</a:t>
                      </a:r>
                      <a:r>
                        <a:rPr lang="pt-BR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years</a:t>
                      </a:r>
                      <a:endParaRPr lang="pt-B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7844331"/>
                  </a:ext>
                </a:extLst>
              </a:tr>
              <a:tr h="4582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Start date:</a:t>
                      </a:r>
                      <a:endParaRPr lang="pt-B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June 1, 2026</a:t>
                      </a:r>
                      <a:endParaRPr lang="pt-B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187396"/>
                  </a:ext>
                </a:extLst>
              </a:tr>
              <a:tr h="4582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Call for applications:</a:t>
                      </a:r>
                      <a:endParaRPr lang="pt-B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Second half of 2026</a:t>
                      </a:r>
                      <a:endParaRPr lang="pt-B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560285"/>
                  </a:ext>
                </a:extLst>
              </a:tr>
              <a:tr h="81076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Implementation of benefits:</a:t>
                      </a:r>
                      <a:endParaRPr lang="pt-B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2027 to 2031</a:t>
                      </a:r>
                      <a:endParaRPr lang="pt-B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036369"/>
                  </a:ext>
                </a:extLst>
              </a:tr>
              <a:tr h="25733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Resources:</a:t>
                      </a:r>
                      <a:endParaRPr lang="pt-BR" sz="20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Academic missions abroad for the Graduate Programs involved (6 to 14 days)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Capacity Building abroad for the Graduate Programs involved (15 or 30 days)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Sandwich Doctorate abroad for the Graduate Programs involved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International visiting professor in Brazil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Sandwich Doctorate in Brazil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Postdoctoral research in Brazil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Young Talent Program in Brazil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641646"/>
                  </a:ext>
                </a:extLst>
              </a:tr>
            </a:tbl>
          </a:graphicData>
        </a:graphic>
      </p:graphicFrame>
      <p:pic>
        <p:nvPicPr>
          <p:cNvPr id="3" name="Imagem 2">
            <a:extLst>
              <a:ext uri="{FF2B5EF4-FFF2-40B4-BE49-F238E27FC236}">
                <a16:creationId xmlns:a16="http://schemas.microsoft.com/office/drawing/2014/main" id="{006B482E-7D18-8E7C-6822-5EAC8C95F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165" y="26706"/>
            <a:ext cx="5019363" cy="12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47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sa em construção&#10;&#10;O conteúdo gerado por IA pode estar incorreto.">
            <a:extLst>
              <a:ext uri="{FF2B5EF4-FFF2-40B4-BE49-F238E27FC236}">
                <a16:creationId xmlns:a16="http://schemas.microsoft.com/office/drawing/2014/main" id="{BDCC8E29-C1C0-398C-176E-A30FE641E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66" r="-1" b="9602"/>
          <a:stretch>
            <a:fillRect/>
          </a:stretch>
        </p:blipFill>
        <p:spPr>
          <a:xfrm>
            <a:off x="19065" y="0"/>
            <a:ext cx="8115287" cy="447081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A6DEE7D-DCB5-85FB-B690-A182BF0434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41" r="2887" b="1"/>
          <a:stretch>
            <a:fillRect/>
          </a:stretch>
        </p:blipFill>
        <p:spPr>
          <a:xfrm>
            <a:off x="8115292" y="-8371"/>
            <a:ext cx="4076700" cy="447081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C375667-E076-419A-7BA5-B47E00D89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98" y="6043256"/>
            <a:ext cx="6867289" cy="11154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t-BR" sz="2800" b="1" dirty="0" err="1"/>
              <a:t>Theme</a:t>
            </a:r>
            <a:r>
              <a:rPr lang="pt-BR" sz="2800" b="1" dirty="0"/>
              <a:t> 1</a:t>
            </a:r>
            <a:r>
              <a:rPr lang="pt-BR" sz="2800" dirty="0"/>
              <a:t> - </a:t>
            </a:r>
            <a:r>
              <a:rPr lang="en-US" sz="2800" dirty="0"/>
              <a:t>Circular Mining: Geological exploration, sustainable mineral and metallurgical processing, smart production processes, uses and applications of materials, and utilization of waste and by-products</a:t>
            </a:r>
            <a:br>
              <a:rPr lang="en-US" sz="2800" dirty="0"/>
            </a:br>
            <a:br>
              <a:rPr lang="en-US" sz="1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40FE268-8776-8034-440B-046C3B96E3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811" b="22820"/>
          <a:stretch>
            <a:fillRect/>
          </a:stretch>
        </p:blipFill>
        <p:spPr>
          <a:xfrm>
            <a:off x="8115292" y="4454317"/>
            <a:ext cx="4076700" cy="241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3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A54884A-EEC9-812E-8F0A-41021EF2FA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2" r="11566" b="2"/>
          <a:stretch>
            <a:fillRect/>
          </a:stretch>
        </p:blipFill>
        <p:spPr>
          <a:xfrm>
            <a:off x="-18405" y="9"/>
            <a:ext cx="4056982" cy="446930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692D0A5-0AB4-B14D-CDB8-89A881629B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698" b="-2"/>
          <a:stretch>
            <a:fillRect/>
          </a:stretch>
        </p:blipFill>
        <p:spPr>
          <a:xfrm>
            <a:off x="8115283" y="4462444"/>
            <a:ext cx="4076715" cy="239555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9C861B8-6156-CAE2-E687-F73678E3D2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784" r="2" b="2"/>
          <a:stretch>
            <a:fillRect/>
          </a:stretch>
        </p:blipFill>
        <p:spPr>
          <a:xfrm>
            <a:off x="8115283" y="-1"/>
            <a:ext cx="4076717" cy="4469316"/>
          </a:xfrm>
          <a:prstGeom prst="rect">
            <a:avLst/>
          </a:prstGeom>
        </p:spPr>
      </p:pic>
      <p:pic>
        <p:nvPicPr>
          <p:cNvPr id="4" name="Imagem 3" descr="Desenho de uma cidade&#10;&#10;O conteúdo gerado por IA pode estar incorreto.">
            <a:extLst>
              <a:ext uri="{FF2B5EF4-FFF2-40B4-BE49-F238E27FC236}">
                <a16:creationId xmlns:a16="http://schemas.microsoft.com/office/drawing/2014/main" id="{1FBDE073-2B0F-FDE7-F65D-994123F19C8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65" r="31753" b="1"/>
          <a:stretch>
            <a:fillRect/>
          </a:stretch>
        </p:blipFill>
        <p:spPr>
          <a:xfrm>
            <a:off x="4038577" y="-6872"/>
            <a:ext cx="4063088" cy="446931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EC4BF8D3-84CB-DD50-6FC3-A3C7D34DD68B}"/>
              </a:ext>
            </a:extLst>
          </p:cNvPr>
          <p:cNvSpPr txBox="1"/>
          <p:nvPr/>
        </p:nvSpPr>
        <p:spPr>
          <a:xfrm>
            <a:off x="276726" y="4736892"/>
            <a:ext cx="721894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3200" b="1" dirty="0"/>
              <a:t>Theme 2 </a:t>
            </a:r>
            <a:r>
              <a:rPr lang="en-US" sz="3200" dirty="0"/>
              <a:t>- Mining: Health, Society, and Education: contemporary challenges, sustainable strategies, and applications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2404394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4BAD2-72A1-69EC-D7E2-1904E13B9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53720B-A218-E78E-06F5-1B605CD6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27" y="174465"/>
            <a:ext cx="7109876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MineraMundi</a:t>
            </a:r>
            <a:r>
              <a:rPr lang="pt-BR" dirty="0">
                <a:solidFill>
                  <a:srgbClr val="C00000"/>
                </a:solidFill>
              </a:rPr>
              <a:t> Project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9712D5-B265-656C-9C1E-108FC9B2B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27" y="1715785"/>
            <a:ext cx="11651054" cy="496775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b="1" dirty="0" err="1"/>
              <a:t>Theme</a:t>
            </a:r>
            <a:r>
              <a:rPr lang="pt-BR" b="1" dirty="0"/>
              <a:t> 1</a:t>
            </a:r>
            <a:r>
              <a:rPr lang="pt-BR" dirty="0"/>
              <a:t> - </a:t>
            </a:r>
            <a:r>
              <a:rPr lang="en-US" dirty="0"/>
              <a:t>Circular Mining: Geological exploration, sustainable mineral and metallurgical processing, smart production processes, uses and applications of materials, and utilization of waste and by-products</a:t>
            </a:r>
          </a:p>
          <a:p>
            <a:pPr marL="0" indent="0" algn="just">
              <a:buNone/>
            </a:pPr>
            <a:r>
              <a:rPr lang="en-US" b="1" dirty="0"/>
              <a:t>Theme 2 </a:t>
            </a:r>
            <a:r>
              <a:rPr lang="en-US" dirty="0"/>
              <a:t>- Mining: Health, Society, and Education: contemporary challenges, sustainable strategies, and applications for the future</a:t>
            </a:r>
          </a:p>
          <a:p>
            <a:pPr marL="0" indent="0" algn="just">
              <a:buNone/>
            </a:pPr>
            <a:endParaRPr lang="en-US" sz="3200" dirty="0"/>
          </a:p>
          <a:p>
            <a:pPr marL="0" indent="0" algn="just">
              <a:buNone/>
            </a:pPr>
            <a:endParaRPr lang="en-US" sz="3200" dirty="0"/>
          </a:p>
          <a:p>
            <a:pPr marL="0" indent="0" algn="just">
              <a:buNone/>
            </a:pPr>
            <a:r>
              <a:rPr lang="en-US" dirty="0"/>
              <a:t>The themes foster multidisciplinary articulation among different areas of knowledge, integration of the mineral chain, and analysis of impacts on health, education, environment, and communities.</a:t>
            </a:r>
            <a:endParaRPr lang="pt-BR" dirty="0"/>
          </a:p>
          <a:p>
            <a:pPr marL="0" indent="0" algn="just">
              <a:buNone/>
            </a:pPr>
            <a:endParaRPr lang="en-US" sz="3000" dirty="0"/>
          </a:p>
          <a:p>
            <a:pPr marL="0" indent="0" algn="just">
              <a:buNone/>
            </a:pPr>
            <a:endParaRPr lang="pt-BR" sz="3000" dirty="0">
              <a:effectLst/>
            </a:endParaRPr>
          </a:p>
          <a:p>
            <a:pPr marL="0" indent="0">
              <a:buNone/>
            </a:pPr>
            <a:endParaRPr lang="pt-BR" sz="3200" dirty="0"/>
          </a:p>
        </p:txBody>
      </p:sp>
      <p:sp>
        <p:nvSpPr>
          <p:cNvPr id="7" name="Seta para Baixo 6">
            <a:extLst>
              <a:ext uri="{FF2B5EF4-FFF2-40B4-BE49-F238E27FC236}">
                <a16:creationId xmlns:a16="http://schemas.microsoft.com/office/drawing/2014/main" id="{DFE05FEB-FD48-DB64-93BA-F9958D35978D}"/>
              </a:ext>
            </a:extLst>
          </p:cNvPr>
          <p:cNvSpPr/>
          <p:nvPr/>
        </p:nvSpPr>
        <p:spPr>
          <a:xfrm>
            <a:off x="5590674" y="3946357"/>
            <a:ext cx="505326" cy="99862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D780B4B-3AEB-51D0-96DF-276CD24C2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720" y="60165"/>
            <a:ext cx="5019363" cy="12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802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8CE5-476C-D024-80AC-741DD3A4C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98DE21-7BAC-8300-F1B2-A8394BB4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26" y="234404"/>
            <a:ext cx="10515600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1 - </a:t>
            </a:r>
            <a:r>
              <a:rPr lang="en-US" dirty="0">
                <a:solidFill>
                  <a:srgbClr val="C00000"/>
                </a:solidFill>
              </a:rPr>
              <a:t>Circular Mining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A68363-5210-E155-FF0D-1454D9765E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26" y="1419281"/>
            <a:ext cx="11804072" cy="51828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000" dirty="0" err="1">
                <a:effectLst/>
              </a:rPr>
              <a:t>Objectives</a:t>
            </a:r>
            <a:r>
              <a:rPr lang="pt-BR" sz="3000" dirty="0">
                <a:effectLst/>
              </a:rPr>
              <a:t>:</a:t>
            </a:r>
          </a:p>
          <a:p>
            <a:pPr marL="0" indent="0" algn="just">
              <a:buNone/>
            </a:pPr>
            <a:endParaRPr lang="pt-BR" sz="3000" dirty="0">
              <a:effectLst/>
            </a:endParaRPr>
          </a:p>
          <a:p>
            <a:pPr algn="just"/>
            <a:r>
              <a:rPr lang="en-US" sz="3000" dirty="0"/>
              <a:t>To develop integrated research across the entire mining value chain, from exploration to waste management and socio-environmental impacts, through sustainable and intelligent solutions</a:t>
            </a:r>
          </a:p>
          <a:p>
            <a:pPr algn="just"/>
            <a:endParaRPr lang="en-US" sz="3000" dirty="0"/>
          </a:p>
          <a:p>
            <a:pPr algn="just"/>
            <a:r>
              <a:rPr lang="en-US" sz="3000" dirty="0">
                <a:effectLst/>
              </a:rPr>
              <a:t>To develop strategic international cooperation in research, management, and innovation in critical minerals essential to decarbonization, such as copper, nickel, graphite, cobalt, lithium, and rare earth elements</a:t>
            </a:r>
          </a:p>
          <a:p>
            <a:pPr marL="0" indent="0">
              <a:buNone/>
            </a:pPr>
            <a:endParaRPr lang="pt-BR" sz="3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9156FAD-7657-0B4D-C301-85E311E1B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158" y="91529"/>
            <a:ext cx="5019363" cy="12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01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B58A-7991-773A-43BD-9338A834B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340E99-48B7-8CCA-63DB-D0911AAB3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26" y="234404"/>
            <a:ext cx="10515600" cy="1325563"/>
          </a:xfrm>
        </p:spPr>
        <p:txBody>
          <a:bodyPr/>
          <a:lstStyle/>
          <a:p>
            <a:r>
              <a:rPr lang="pt-BR" dirty="0" err="1">
                <a:solidFill>
                  <a:srgbClr val="C00000"/>
                </a:solidFill>
              </a:rPr>
              <a:t>Theme</a:t>
            </a:r>
            <a:r>
              <a:rPr lang="pt-BR" dirty="0">
                <a:solidFill>
                  <a:srgbClr val="C00000"/>
                </a:solidFill>
              </a:rPr>
              <a:t> 1 - </a:t>
            </a:r>
            <a:r>
              <a:rPr lang="en-US" dirty="0">
                <a:solidFill>
                  <a:srgbClr val="C00000"/>
                </a:solidFill>
              </a:rPr>
              <a:t>Circular Mining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763DC2-9AA6-E530-6449-90DBB7573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226" y="1419281"/>
            <a:ext cx="11804072" cy="51828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3000" dirty="0" err="1">
                <a:effectLst/>
              </a:rPr>
              <a:t>Objectives</a:t>
            </a:r>
            <a:r>
              <a:rPr lang="pt-BR" sz="3000" dirty="0">
                <a:effectLst/>
              </a:rPr>
              <a:t>:</a:t>
            </a:r>
          </a:p>
          <a:p>
            <a:pPr marL="0" indent="0" algn="just">
              <a:buNone/>
            </a:pPr>
            <a:endParaRPr lang="pt-BR" sz="3000" dirty="0">
              <a:effectLst/>
            </a:endParaRPr>
          </a:p>
          <a:p>
            <a:pPr algn="just"/>
            <a:r>
              <a:rPr lang="en-US" sz="3000" dirty="0"/>
              <a:t>To strengthen socio-environmental governance and management in the mining sector by integrating research, capacity building, and international cooperation to support impact prevention, remediation, and mitigation</a:t>
            </a:r>
          </a:p>
          <a:p>
            <a:pPr marL="0" indent="0" algn="just">
              <a:buNone/>
            </a:pPr>
            <a:endParaRPr lang="pt-BR" sz="3000" dirty="0"/>
          </a:p>
          <a:p>
            <a:pPr algn="just"/>
            <a:r>
              <a:rPr lang="en-US" sz="3000" dirty="0">
                <a:effectLst/>
              </a:rPr>
              <a:t>To foster the improvement of management models and environmental licensing in the mining sector, based on the principles of responsible production and consumption, and resilient infrastructure.</a:t>
            </a:r>
            <a:endParaRPr lang="pt-BR" sz="3000" dirty="0">
              <a:effectLst/>
            </a:endParaRPr>
          </a:p>
          <a:p>
            <a:pPr marL="0" indent="0">
              <a:buNone/>
            </a:pPr>
            <a:endParaRPr lang="pt-BR" sz="3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83E737-4FA3-2B8A-8409-D28297917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158" y="91529"/>
            <a:ext cx="5019363" cy="126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47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8052</TotalTime>
  <Words>1259</Words>
  <Application>Microsoft Macintosh PowerPoint</Application>
  <PresentationFormat>Widescreen</PresentationFormat>
  <Paragraphs>229</Paragraphs>
  <Slides>26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Aptos</vt:lpstr>
      <vt:lpstr>Aptos Display</vt:lpstr>
      <vt:lpstr>Arial</vt:lpstr>
      <vt:lpstr>Bricolage Grotesque</vt:lpstr>
      <vt:lpstr>Bricolage Grotesque Bold</vt:lpstr>
      <vt:lpstr>Play</vt:lpstr>
      <vt:lpstr>Tema do Office</vt:lpstr>
      <vt:lpstr>MineraMundi: International research network on mining, sustainability and social development  </vt:lpstr>
      <vt:lpstr>Network   CAPES Call for proposal13/2025</vt:lpstr>
      <vt:lpstr>CAPES Global Program Objectives</vt:lpstr>
      <vt:lpstr>CAPES Global Program</vt:lpstr>
      <vt:lpstr>Theme 1 - Circular Mining: Geological exploration, sustainable mineral and metallurgical processing, smart production processes, uses and applications of materials, and utilization of waste and by-products  </vt:lpstr>
      <vt:lpstr>Apresentação do PowerPoint</vt:lpstr>
      <vt:lpstr>MineraMundi Project</vt:lpstr>
      <vt:lpstr>Theme 1 - Circular Mining</vt:lpstr>
      <vt:lpstr>Theme 1 - Circular Mining</vt:lpstr>
      <vt:lpstr>Theme 1 </vt:lpstr>
      <vt:lpstr>Theme 1: Strategic thematic coordinator</vt:lpstr>
      <vt:lpstr>Theme 1: Graduate programs</vt:lpstr>
      <vt:lpstr>Theme 1: Graduate programs</vt:lpstr>
      <vt:lpstr>Apresentação do PowerPoint</vt:lpstr>
      <vt:lpstr>Apresentação do PowerPoint</vt:lpstr>
      <vt:lpstr>Theme 2 - Mining: Health, Society, and Education</vt:lpstr>
      <vt:lpstr>Theme 2 - Mining: Health, Society, and Education</vt:lpstr>
      <vt:lpstr>Theme 2 </vt:lpstr>
      <vt:lpstr>Theme 2: Strategic thematic coordinator</vt:lpstr>
      <vt:lpstr>Theme 2: Graduate programs</vt:lpstr>
      <vt:lpstr>Theme 2: Graduate programs</vt:lpstr>
      <vt:lpstr>Apresentação do PowerPoint</vt:lpstr>
      <vt:lpstr>Apresentação do PowerPoint</vt:lpstr>
      <vt:lpstr>Apresentação do PowerPoint</vt:lpstr>
      <vt:lpstr>Apresentação do PowerPoint</vt:lpstr>
      <vt:lpstr>   MineraMundi: International research network on mining, sustainability and social development  Contact: capesglobal@ufop.edu.br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MineraMundi: International research network on mining, sustainability and social development  </dc:title>
  <dc:creator>paulaccm81@outlook.com.br</dc:creator>
  <cp:lastModifiedBy>paulaccm81@outlook.com.br</cp:lastModifiedBy>
  <cp:revision>25</cp:revision>
  <dcterms:created xsi:type="dcterms:W3CDTF">2026-04-27T10:34:57Z</dcterms:created>
  <dcterms:modified xsi:type="dcterms:W3CDTF">2026-05-12T16:22:08Z</dcterms:modified>
</cp:coreProperties>
</file>